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webextensions/webextension1.xml" ContentType="application/vnd.ms-office.webextension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1" r:id="rId1"/>
  </p:sldMasterIdLst>
  <p:notesMasterIdLst>
    <p:notesMasterId r:id="rId40"/>
  </p:notesMasterIdLst>
  <p:sldIdLst>
    <p:sldId id="256" r:id="rId2"/>
    <p:sldId id="339" r:id="rId3"/>
    <p:sldId id="349" r:id="rId4"/>
    <p:sldId id="389" r:id="rId5"/>
    <p:sldId id="340" r:id="rId6"/>
    <p:sldId id="381" r:id="rId7"/>
    <p:sldId id="375" r:id="rId8"/>
    <p:sldId id="258" r:id="rId9"/>
    <p:sldId id="377" r:id="rId10"/>
    <p:sldId id="382" r:id="rId11"/>
    <p:sldId id="341" r:id="rId12"/>
    <p:sldId id="345" r:id="rId13"/>
    <p:sldId id="348" r:id="rId14"/>
    <p:sldId id="343" r:id="rId15"/>
    <p:sldId id="344" r:id="rId16"/>
    <p:sldId id="346" r:id="rId17"/>
    <p:sldId id="388" r:id="rId18"/>
    <p:sldId id="383" r:id="rId19"/>
    <p:sldId id="385" r:id="rId20"/>
    <p:sldId id="386" r:id="rId21"/>
    <p:sldId id="387" r:id="rId22"/>
    <p:sldId id="351" r:id="rId23"/>
    <p:sldId id="379" r:id="rId24"/>
    <p:sldId id="350" r:id="rId25"/>
    <p:sldId id="353" r:id="rId26"/>
    <p:sldId id="354" r:id="rId27"/>
    <p:sldId id="355" r:id="rId28"/>
    <p:sldId id="360" r:id="rId29"/>
    <p:sldId id="361" r:id="rId30"/>
    <p:sldId id="362" r:id="rId31"/>
    <p:sldId id="363" r:id="rId32"/>
    <p:sldId id="364" r:id="rId33"/>
    <p:sldId id="365" r:id="rId34"/>
    <p:sldId id="357" r:id="rId35"/>
    <p:sldId id="358" r:id="rId36"/>
    <p:sldId id="359" r:id="rId37"/>
    <p:sldId id="380" r:id="rId38"/>
    <p:sldId id="372" r:id="rId39"/>
  </p:sldIdLst>
  <p:sldSz cx="9144000" cy="5143500" type="screen16x9"/>
  <p:notesSz cx="6858000" cy="9144000"/>
  <p:embeddedFontLst>
    <p:embeddedFont>
      <p:font typeface="Barlow" panose="00000500000000000000" pitchFamily="2" charset="0"/>
      <p:regular r:id="rId41"/>
      <p:bold r:id="rId42"/>
      <p:italic r:id="rId43"/>
      <p:boldItalic r:id="rId44"/>
    </p:embeddedFont>
    <p:embeddedFont>
      <p:font typeface="Lexend Exa" panose="020B0604020202020204" charset="0"/>
      <p:regular r:id="rId45"/>
      <p:bold r:id="rId46"/>
    </p:embeddedFont>
    <p:embeddedFont>
      <p:font typeface="Verdana" panose="020B0604030504040204" pitchFamily="34" charset="0"/>
      <p:regular r:id="rId47"/>
      <p:bold r:id="rId48"/>
      <p:italic r:id="rId49"/>
      <p:boldItalic r:id="rId50"/>
    </p:embeddedFont>
    <p:embeddedFont>
      <p:font typeface="Webdings" panose="05030102010509060703" pitchFamily="18" charset="2"/>
      <p:regular r:id="rId5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74B018C-BA99-4D8F-A368-C61C00C8F763}">
  <a:tblStyle styleId="{874B018C-BA99-4D8F-A368-C61C00C8F76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5" d="100"/>
          <a:sy n="75" d="100"/>
        </p:scale>
        <p:origin x="948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2.fntdata"/><Relationship Id="rId47" Type="http://schemas.openxmlformats.org/officeDocument/2006/relationships/font" Target="fonts/font7.fntdata"/><Relationship Id="rId50" Type="http://schemas.openxmlformats.org/officeDocument/2006/relationships/font" Target="fonts/font10.fntdata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font" Target="fonts/font5.fntdata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4.fntdata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3.fntdata"/><Relationship Id="rId48" Type="http://schemas.openxmlformats.org/officeDocument/2006/relationships/font" Target="fonts/font8.fntdata"/><Relationship Id="rId8" Type="http://schemas.openxmlformats.org/officeDocument/2006/relationships/slide" Target="slides/slide7.xml"/><Relationship Id="rId51" Type="http://schemas.openxmlformats.org/officeDocument/2006/relationships/font" Target="fonts/font11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6.fntdata"/><Relationship Id="rId20" Type="http://schemas.openxmlformats.org/officeDocument/2006/relationships/slide" Target="slides/slide19.xml"/><Relationship Id="rId41" Type="http://schemas.openxmlformats.org/officeDocument/2006/relationships/font" Target="fonts/font1.fntdata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3888000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6ef136cc5d_0_5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6ef136cc5d_0_5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9403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720000" y="625824"/>
            <a:ext cx="4858800" cy="337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005375"/>
              </a:buClr>
              <a:buSzPts val="2800"/>
              <a:buNone/>
              <a:defRPr>
                <a:solidFill>
                  <a:srgbClr val="005375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005375"/>
              </a:buClr>
              <a:buSzPts val="2800"/>
              <a:buNone/>
              <a:defRPr>
                <a:solidFill>
                  <a:srgbClr val="005375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005375"/>
              </a:buClr>
              <a:buSzPts val="2800"/>
              <a:buNone/>
              <a:defRPr>
                <a:solidFill>
                  <a:srgbClr val="005375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005375"/>
              </a:buClr>
              <a:buSzPts val="2800"/>
              <a:buNone/>
              <a:defRPr>
                <a:solidFill>
                  <a:srgbClr val="005375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005375"/>
              </a:buClr>
              <a:buSzPts val="2800"/>
              <a:buNone/>
              <a:defRPr>
                <a:solidFill>
                  <a:srgbClr val="005375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005375"/>
              </a:buClr>
              <a:buSzPts val="2800"/>
              <a:buNone/>
              <a:defRPr>
                <a:solidFill>
                  <a:srgbClr val="005375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005375"/>
              </a:buClr>
              <a:buSzPts val="2800"/>
              <a:buNone/>
              <a:defRPr>
                <a:solidFill>
                  <a:srgbClr val="005375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005375"/>
              </a:buClr>
              <a:buSzPts val="2800"/>
              <a:buNone/>
              <a:defRPr>
                <a:solidFill>
                  <a:srgbClr val="005375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720025" y="3998049"/>
            <a:ext cx="4996800" cy="687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375"/>
              </a:buClr>
              <a:buSzPts val="1800"/>
              <a:buNone/>
              <a:defRPr sz="1800">
                <a:latin typeface="Barlow"/>
                <a:ea typeface="Barlow"/>
                <a:cs typeface="Barlow"/>
                <a:sym typeface="Barlow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375"/>
              </a:buClr>
              <a:buSzPts val="2800"/>
              <a:buNone/>
              <a:defRPr sz="2800">
                <a:solidFill>
                  <a:srgbClr val="005375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375"/>
              </a:buClr>
              <a:buSzPts val="2800"/>
              <a:buNone/>
              <a:defRPr sz="2800">
                <a:solidFill>
                  <a:srgbClr val="005375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375"/>
              </a:buClr>
              <a:buSzPts val="2800"/>
              <a:buNone/>
              <a:defRPr sz="2800">
                <a:solidFill>
                  <a:srgbClr val="005375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375"/>
              </a:buClr>
              <a:buSzPts val="2800"/>
              <a:buNone/>
              <a:defRPr sz="2800">
                <a:solidFill>
                  <a:srgbClr val="005375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375"/>
              </a:buClr>
              <a:buSzPts val="2800"/>
              <a:buNone/>
              <a:defRPr sz="2800">
                <a:solidFill>
                  <a:srgbClr val="005375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375"/>
              </a:buClr>
              <a:buSzPts val="2800"/>
              <a:buNone/>
              <a:defRPr sz="2800">
                <a:solidFill>
                  <a:srgbClr val="005375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375"/>
              </a:buClr>
              <a:buSzPts val="2800"/>
              <a:buNone/>
              <a:defRPr sz="2800">
                <a:solidFill>
                  <a:srgbClr val="005375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375"/>
              </a:buClr>
              <a:buSzPts val="2800"/>
              <a:buNone/>
              <a:defRPr sz="2800">
                <a:solidFill>
                  <a:srgbClr val="005375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9"/>
          <p:cNvSpPr txBox="1">
            <a:spLocks noGrp="1"/>
          </p:cNvSpPr>
          <p:nvPr>
            <p:ph type="title"/>
          </p:nvPr>
        </p:nvSpPr>
        <p:spPr>
          <a:xfrm>
            <a:off x="720000" y="1809175"/>
            <a:ext cx="2801400" cy="5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6" name="Google Shape;36;p9"/>
          <p:cNvSpPr txBox="1">
            <a:spLocks noGrp="1"/>
          </p:cNvSpPr>
          <p:nvPr>
            <p:ph type="title" idx="2" hasCustomPrompt="1"/>
          </p:nvPr>
        </p:nvSpPr>
        <p:spPr>
          <a:xfrm>
            <a:off x="720000" y="539508"/>
            <a:ext cx="2092800" cy="104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37" name="Google Shape;37;p9"/>
          <p:cNvSpPr txBox="1">
            <a:spLocks noGrp="1"/>
          </p:cNvSpPr>
          <p:nvPr>
            <p:ph type="subTitle" idx="1"/>
          </p:nvPr>
        </p:nvSpPr>
        <p:spPr>
          <a:xfrm>
            <a:off x="4572000" y="1151660"/>
            <a:ext cx="2949300" cy="117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0"/>
          <p:cNvSpPr/>
          <p:nvPr/>
        </p:nvSpPr>
        <p:spPr>
          <a:xfrm rot="7517946">
            <a:off x="4933346" y="-735285"/>
            <a:ext cx="1834229" cy="1834229"/>
          </a:xfrm>
          <a:prstGeom prst="ellipse">
            <a:avLst/>
          </a:prstGeom>
          <a:gradFill>
            <a:gsLst>
              <a:gs pos="0">
                <a:srgbClr val="FFFFFF">
                  <a:alpha val="0"/>
                </a:srgbClr>
              </a:gs>
              <a:gs pos="100000">
                <a:schemeClr val="dk2"/>
              </a:gs>
            </a:gsLst>
            <a:lin ang="54007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10"/>
          <p:cNvSpPr txBox="1">
            <a:spLocks noGrp="1"/>
          </p:cNvSpPr>
          <p:nvPr>
            <p:ph type="title"/>
          </p:nvPr>
        </p:nvSpPr>
        <p:spPr>
          <a:xfrm>
            <a:off x="720000" y="366888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10"/>
          <p:cNvSpPr/>
          <p:nvPr/>
        </p:nvSpPr>
        <p:spPr>
          <a:xfrm rot="-3943218">
            <a:off x="8263477" y="1773612"/>
            <a:ext cx="1342440" cy="1342440"/>
          </a:xfrm>
          <a:prstGeom prst="ellipse">
            <a:avLst/>
          </a:prstGeom>
          <a:gradFill>
            <a:gsLst>
              <a:gs pos="0">
                <a:srgbClr val="FFFFFF">
                  <a:alpha val="0"/>
                </a:srgbClr>
              </a:gs>
              <a:gs pos="100000">
                <a:schemeClr val="lt2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APTION_ONLY_3_1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2"/>
          <p:cNvSpPr/>
          <p:nvPr/>
        </p:nvSpPr>
        <p:spPr>
          <a:xfrm rot="7517946">
            <a:off x="-660379" y="314965"/>
            <a:ext cx="1834229" cy="1834229"/>
          </a:xfrm>
          <a:prstGeom prst="ellipse">
            <a:avLst/>
          </a:prstGeom>
          <a:gradFill>
            <a:gsLst>
              <a:gs pos="0">
                <a:srgbClr val="FFFFFF">
                  <a:alpha val="0"/>
                </a:srgbClr>
              </a:gs>
              <a:gs pos="100000">
                <a:schemeClr val="lt2"/>
              </a:gs>
            </a:gsLst>
            <a:lin ang="54007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22"/>
          <p:cNvSpPr/>
          <p:nvPr/>
        </p:nvSpPr>
        <p:spPr>
          <a:xfrm rot="-3943218">
            <a:off x="8446127" y="2727162"/>
            <a:ext cx="1342440" cy="1342440"/>
          </a:xfrm>
          <a:prstGeom prst="ellipse">
            <a:avLst/>
          </a:prstGeom>
          <a:gradFill>
            <a:gsLst>
              <a:gs pos="0">
                <a:srgbClr val="FFFFFF">
                  <a:alpha val="0"/>
                </a:srgbClr>
              </a:gs>
              <a:gs pos="100000">
                <a:schemeClr val="lt1"/>
              </a:gs>
            </a:gsLst>
            <a:lin ang="54007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361396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  <a:prstGeom prst="rect">
            <a:avLst/>
          </a:prstGeo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273734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gradFill>
          <a:gsLst>
            <a:gs pos="0">
              <a:srgbClr val="87DBDD"/>
            </a:gs>
            <a:gs pos="50000">
              <a:srgbClr val="FF9767"/>
            </a:gs>
            <a:gs pos="100000">
              <a:srgbClr val="FFE180"/>
            </a:gs>
          </a:gsLst>
          <a:lin ang="0" scaled="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Exa"/>
              <a:buNone/>
              <a:defRPr sz="2800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Exa"/>
              <a:buNone/>
              <a:defRPr sz="2800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Exa"/>
              <a:buNone/>
              <a:defRPr sz="2800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Exa"/>
              <a:buNone/>
              <a:defRPr sz="2800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Exa"/>
              <a:buNone/>
              <a:defRPr sz="2800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Exa"/>
              <a:buNone/>
              <a:defRPr sz="2800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Exa"/>
              <a:buNone/>
              <a:defRPr sz="2800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Exa"/>
              <a:buNone/>
              <a:defRPr sz="2800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Exa"/>
              <a:buNone/>
              <a:defRPr sz="2800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rlow"/>
              <a:buChar char="●"/>
              <a:defRPr sz="18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5" r:id="rId2"/>
    <p:sldLayoutId id="2147483656" r:id="rId3"/>
    <p:sldLayoutId id="2147483668" r:id="rId4"/>
    <p:sldLayoutId id="2147483674" r:id="rId5"/>
    <p:sldLayoutId id="2147483675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hyperlink" Target="http://www.google.com/url?sa=i&amp;rct=j&amp;q=&amp;esrc=s&amp;frm=1&amp;source=images&amp;cd=&amp;cad=rja&amp;docid=ug3bezbK532xwM&amp;tbnid=n3SnTkzaNrNDUM:&amp;ved=0CAUQjRw&amp;url=http://idowindows.wordpress.com/2011/08/25/the-role-of-the-visual-merchandiser/&amp;ei=3A90UdiSCsSIrAGdq4G4Dg&amp;psig=AFQjCNG_c93PH1iuSeAoBiEjd3PFxwK6Ow&amp;ust=1366647128841657" TargetMode="Externa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hyperlink" Target="http://www.google.com/url?sa=i&amp;rct=j&amp;q=&amp;esrc=s&amp;frm=1&amp;source=images&amp;cd=&amp;cad=rja&amp;docid=pziD2Dt9SiNUvM&amp;tbnid=z82aigaqdecnCM:&amp;ved=0CAUQjRw&amp;url=http://www.behance.net/gallery/Escaparates-y-Visual-Merchandising-en-Vitrina/822745&amp;ei=lw90Ufv8NMKKqwG6uIGAAQ&amp;psig=AFQjCNHtwnta6vj7AtSublnb_g-XAVhOjQ&amp;ust=1366647058713354" TargetMode="Externa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microsoft.com/office/2011/relationships/webextension" Target="../webextensions/webextension1.xml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hyperlink" Target="http://tablewaremarketing.blogspot.com/2010/12/similarities-between-online-vs-physical.html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icpedia.org/chalkboard/a/assignment.html" TargetMode="Externa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87DBDD"/>
            </a:gs>
            <a:gs pos="50000">
              <a:srgbClr val="FF9767"/>
            </a:gs>
            <a:gs pos="100000">
              <a:srgbClr val="FFE180"/>
            </a:gs>
          </a:gsLst>
          <a:lin ang="0" scaled="0"/>
        </a:grad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Google Shape;132;p27"/>
          <p:cNvPicPr preferRelativeResize="0"/>
          <p:nvPr/>
        </p:nvPicPr>
        <p:blipFill rotWithShape="1">
          <a:blip r:embed="rId3">
            <a:alphaModFix/>
          </a:blip>
          <a:srcRect l="4052" t="12131" r="6477" b="14252"/>
          <a:stretch/>
        </p:blipFill>
        <p:spPr>
          <a:xfrm>
            <a:off x="0" y="911325"/>
            <a:ext cx="9144000" cy="4232174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27"/>
          <p:cNvSpPr txBox="1">
            <a:spLocks noGrp="1"/>
          </p:cNvSpPr>
          <p:nvPr>
            <p:ph type="ctrTitle"/>
          </p:nvPr>
        </p:nvSpPr>
        <p:spPr>
          <a:xfrm>
            <a:off x="719999" y="625824"/>
            <a:ext cx="7529921" cy="337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Visual Merchandising</a:t>
            </a:r>
            <a:endParaRPr dirty="0"/>
          </a:p>
        </p:txBody>
      </p:sp>
      <p:sp>
        <p:nvSpPr>
          <p:cNvPr id="135" name="Google Shape;135;p27"/>
          <p:cNvSpPr/>
          <p:nvPr/>
        </p:nvSpPr>
        <p:spPr>
          <a:xfrm rot="7517945">
            <a:off x="498140" y="215896"/>
            <a:ext cx="385225" cy="385225"/>
          </a:xfrm>
          <a:prstGeom prst="ellipse">
            <a:avLst/>
          </a:prstGeom>
          <a:gradFill>
            <a:gsLst>
              <a:gs pos="0">
                <a:srgbClr val="FFFFFF">
                  <a:alpha val="0"/>
                </a:srgbClr>
              </a:gs>
              <a:gs pos="100000">
                <a:srgbClr val="FC9B50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27"/>
          <p:cNvSpPr/>
          <p:nvPr/>
        </p:nvSpPr>
        <p:spPr>
          <a:xfrm rot="-3943189">
            <a:off x="6662942" y="1734600"/>
            <a:ext cx="642754" cy="642754"/>
          </a:xfrm>
          <a:prstGeom prst="ellipse">
            <a:avLst/>
          </a:prstGeom>
          <a:gradFill>
            <a:gsLst>
              <a:gs pos="0">
                <a:srgbClr val="FFFFFF">
                  <a:alpha val="0"/>
                </a:srgbClr>
              </a:gs>
              <a:gs pos="100000">
                <a:schemeClr val="lt2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5477098-1783-AE20-90F4-78DDEC6062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1722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Elements of Visual Merchandising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74514"/>
            <a:ext cx="8229600" cy="3394472"/>
          </a:xfrm>
        </p:spPr>
        <p:txBody>
          <a:bodyPr/>
          <a:lstStyle/>
          <a:p>
            <a:r>
              <a:rPr lang="en-US" sz="2400" dirty="0">
                <a:solidFill>
                  <a:schemeClr val="tx1">
                    <a:lumMod val="10000"/>
                  </a:schemeClr>
                </a:solidFill>
              </a:rPr>
              <a:t>There are many different types of visual merchandising. Here are some of the most used forms:</a:t>
            </a:r>
          </a:p>
          <a:p>
            <a:pPr lvl="1"/>
            <a:r>
              <a:rPr lang="en-US" sz="1800" dirty="0">
                <a:solidFill>
                  <a:schemeClr val="tx1">
                    <a:lumMod val="10000"/>
                  </a:schemeClr>
                </a:solidFill>
              </a:rPr>
              <a:t>Window  Displays</a:t>
            </a:r>
          </a:p>
          <a:p>
            <a:pPr lvl="1"/>
            <a:r>
              <a:rPr lang="en-US" sz="1800" dirty="0">
                <a:solidFill>
                  <a:schemeClr val="tx1">
                    <a:lumMod val="10000"/>
                  </a:schemeClr>
                </a:solidFill>
              </a:rPr>
              <a:t>Mannequin display</a:t>
            </a:r>
          </a:p>
          <a:p>
            <a:pPr lvl="1"/>
            <a:r>
              <a:rPr lang="en-US" sz="1800" dirty="0">
                <a:solidFill>
                  <a:schemeClr val="tx1">
                    <a:lumMod val="10000"/>
                  </a:schemeClr>
                </a:solidFill>
              </a:rPr>
              <a:t>Floor merchandising</a:t>
            </a:r>
          </a:p>
          <a:p>
            <a:pPr lvl="1"/>
            <a:r>
              <a:rPr lang="en-US" sz="1800" dirty="0">
                <a:solidFill>
                  <a:schemeClr val="tx1">
                    <a:lumMod val="10000"/>
                  </a:schemeClr>
                </a:solidFill>
              </a:rPr>
              <a:t>Signage</a:t>
            </a:r>
          </a:p>
          <a:p>
            <a:pPr lvl="1"/>
            <a:r>
              <a:rPr lang="en-US" sz="1800" dirty="0">
                <a:solidFill>
                  <a:schemeClr val="tx1">
                    <a:lumMod val="10000"/>
                  </a:schemeClr>
                </a:solidFill>
              </a:rPr>
              <a:t>Graphics</a:t>
            </a:r>
          </a:p>
          <a:p>
            <a:pPr lvl="1"/>
            <a:endParaRPr lang="en-US" sz="1100" dirty="0">
              <a:solidFill>
                <a:schemeClr val="tx1">
                  <a:lumMod val="10000"/>
                </a:schemeClr>
              </a:solidFill>
            </a:endParaRPr>
          </a:p>
          <a:p>
            <a:pPr marL="0" indent="0">
              <a:buNone/>
            </a:pPr>
            <a:endParaRPr lang="en-US" sz="1500" dirty="0">
              <a:solidFill>
                <a:schemeClr val="tx1">
                  <a:lumMod val="10000"/>
                </a:schemeClr>
              </a:solidFill>
            </a:endParaRPr>
          </a:p>
        </p:txBody>
      </p:sp>
      <p:pic>
        <p:nvPicPr>
          <p:cNvPr id="2050" name="Picture 2" descr="Sogo Department Store window display, Jakarta">
            <a:extLst>
              <a:ext uri="{FF2B5EF4-FFF2-40B4-BE49-F238E27FC236}">
                <a16:creationId xmlns:a16="http://schemas.microsoft.com/office/drawing/2014/main" id="{0B5C1601-4E8D-4110-8FFA-48E130D9AC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3411" y="2027842"/>
            <a:ext cx="4154211" cy="3115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4290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 of Visual Merchandising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5920" y="861264"/>
            <a:ext cx="8229600" cy="3394472"/>
          </a:xfrm>
        </p:spPr>
        <p:txBody>
          <a:bodyPr/>
          <a:lstStyle/>
          <a:p>
            <a:pPr marL="114300" indent="0">
              <a:buNone/>
            </a:pPr>
            <a:r>
              <a:rPr lang="en-US" sz="2400" b="1" dirty="0">
                <a:solidFill>
                  <a:schemeClr val="tx1">
                    <a:lumMod val="10000"/>
                  </a:schemeClr>
                </a:solidFill>
              </a:rPr>
              <a:t>Window display</a:t>
            </a:r>
            <a:r>
              <a:rPr lang="en-US" sz="2400" dirty="0">
                <a:solidFill>
                  <a:schemeClr val="tx1">
                    <a:lumMod val="10000"/>
                  </a:schemeClr>
                </a:solidFill>
              </a:rPr>
              <a:t>  - 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This is the product display in the storefront </a:t>
            </a:r>
          </a:p>
          <a:p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The first thing a passerby sees </a:t>
            </a:r>
          </a:p>
          <a:p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Purpose It's meant to </a:t>
            </a:r>
            <a:br>
              <a:rPr lang="en-US" sz="2000" dirty="0">
                <a:solidFill>
                  <a:schemeClr val="tx1">
                    <a:lumMod val="10000"/>
                  </a:schemeClr>
                </a:solidFill>
              </a:rPr>
            </a:b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communicate the brand's image </a:t>
            </a:r>
            <a:br>
              <a:rPr lang="en-US" sz="2000" dirty="0">
                <a:solidFill>
                  <a:schemeClr val="tx1">
                    <a:lumMod val="10000"/>
                  </a:schemeClr>
                </a:solidFill>
              </a:rPr>
            </a:b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and grab the attention of </a:t>
            </a:r>
            <a:br>
              <a:rPr lang="en-US" sz="2000" dirty="0">
                <a:solidFill>
                  <a:schemeClr val="tx1">
                    <a:lumMod val="10000"/>
                  </a:schemeClr>
                </a:solidFill>
              </a:rPr>
            </a:b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shoppers to entice them </a:t>
            </a:r>
            <a:br>
              <a:rPr lang="en-US" sz="2000" dirty="0">
                <a:solidFill>
                  <a:schemeClr val="tx1">
                    <a:lumMod val="10000"/>
                  </a:schemeClr>
                </a:solidFill>
              </a:rPr>
            </a:b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to enter the store.</a:t>
            </a:r>
          </a:p>
          <a:p>
            <a:pPr marL="0" indent="0">
              <a:buNone/>
            </a:pPr>
            <a:endParaRPr lang="en-US" sz="1500" dirty="0">
              <a:solidFill>
                <a:schemeClr val="tx1">
                  <a:lumMod val="10000"/>
                </a:schemeClr>
              </a:solidFill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F38AD97-2090-4C26-9085-0530CCA800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1422" y="1441080"/>
            <a:ext cx="4062578" cy="3702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2753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 of Visual Merchandising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62568"/>
            <a:ext cx="8229600" cy="3394472"/>
          </a:xfrm>
        </p:spPr>
        <p:txBody>
          <a:bodyPr/>
          <a:lstStyle/>
          <a:p>
            <a:pPr marL="114300" indent="0">
              <a:buNone/>
            </a:pPr>
            <a:r>
              <a:rPr lang="en-US" sz="2400" b="1" dirty="0">
                <a:solidFill>
                  <a:schemeClr val="tx1">
                    <a:lumMod val="10000"/>
                  </a:schemeClr>
                </a:solidFill>
              </a:rPr>
              <a:t>Mannequin display</a:t>
            </a:r>
            <a:r>
              <a:rPr lang="en-US" sz="2400" dirty="0">
                <a:solidFill>
                  <a:schemeClr val="tx1">
                    <a:lumMod val="10000"/>
                  </a:schemeClr>
                </a:solidFill>
              </a:rPr>
              <a:t>  - Shows how product can be used in everyday life. </a:t>
            </a:r>
          </a:p>
          <a:p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Most useful tools in visual </a:t>
            </a:r>
            <a:br>
              <a:rPr lang="en-US" sz="2000" dirty="0">
                <a:solidFill>
                  <a:schemeClr val="tx1">
                    <a:lumMod val="10000"/>
                  </a:schemeClr>
                </a:solidFill>
              </a:rPr>
            </a:b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merchandising</a:t>
            </a:r>
          </a:p>
          <a:p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Shows product options</a:t>
            </a:r>
          </a:p>
          <a:p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For clothing shows off the fit, </a:t>
            </a:r>
            <a:br>
              <a:rPr lang="en-US" sz="2000" dirty="0">
                <a:solidFill>
                  <a:schemeClr val="tx1">
                    <a:lumMod val="10000"/>
                  </a:schemeClr>
                </a:solidFill>
              </a:rPr>
            </a:br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style, and colors of the product</a:t>
            </a:r>
          </a:p>
        </p:txBody>
      </p:sp>
      <p:pic>
        <p:nvPicPr>
          <p:cNvPr id="2050" name="Picture 2" descr="Menswear Displays, Window, Fashion Display, Retail Visual, Mannequin  Grouping, Topsh… | Visual merchandising displays, Boutique interior design,  Retail space desig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093"/>
          <a:stretch/>
        </p:blipFill>
        <p:spPr bwMode="auto">
          <a:xfrm>
            <a:off x="5638800" y="1482393"/>
            <a:ext cx="3317240" cy="3577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Peek &amp;amp; Cloppenburg window displays Autumn 2012, Vienna">
            <a:extLst>
              <a:ext uri="{FF2B5EF4-FFF2-40B4-BE49-F238E27FC236}">
                <a16:creationId xmlns:a16="http://schemas.microsoft.com/office/drawing/2014/main" id="{E369FC3C-DE83-4CBA-A3AE-8C11135C44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2351" y="1377889"/>
            <a:ext cx="3823689" cy="3786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6357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34604"/>
            <a:ext cx="8229600" cy="4157743"/>
          </a:xfrm>
        </p:spPr>
        <p:txBody>
          <a:bodyPr/>
          <a:lstStyle/>
          <a:p>
            <a:pPr marL="114300" indent="0">
              <a:buNone/>
            </a:pPr>
            <a:r>
              <a:rPr lang="en-US" sz="2400" b="1" dirty="0">
                <a:solidFill>
                  <a:schemeClr val="tx1">
                    <a:lumMod val="10000"/>
                  </a:schemeClr>
                </a:solidFill>
              </a:rPr>
              <a:t>Floor merchandising</a:t>
            </a:r>
            <a:r>
              <a:rPr lang="en-US" sz="2400" dirty="0">
                <a:solidFill>
                  <a:schemeClr val="tx1">
                    <a:lumMod val="10000"/>
                  </a:schemeClr>
                </a:solidFill>
              </a:rPr>
              <a:t> - This refers to the way products are arranged on the shelves or store fixtures inside the store</a:t>
            </a:r>
          </a:p>
          <a:p>
            <a:r>
              <a:rPr lang="en-US" sz="2400" dirty="0">
                <a:solidFill>
                  <a:schemeClr val="tx1">
                    <a:lumMod val="10000"/>
                  </a:schemeClr>
                </a:solidFill>
              </a:rPr>
              <a:t>Good floor merchandising will optimize the retail space </a:t>
            </a:r>
          </a:p>
          <a:p>
            <a:r>
              <a:rPr lang="en-US" sz="2400" dirty="0">
                <a:solidFill>
                  <a:schemeClr val="tx1">
                    <a:lumMod val="10000"/>
                  </a:schemeClr>
                </a:solidFill>
              </a:rPr>
              <a:t>Products are visible, </a:t>
            </a:r>
            <a:br>
              <a:rPr lang="en-US" sz="2400" dirty="0">
                <a:solidFill>
                  <a:schemeClr val="tx1">
                    <a:lumMod val="10000"/>
                  </a:schemeClr>
                </a:solidFill>
              </a:rPr>
            </a:br>
            <a:r>
              <a:rPr lang="en-US" sz="2400" dirty="0">
                <a:solidFill>
                  <a:schemeClr val="tx1">
                    <a:lumMod val="10000"/>
                  </a:schemeClr>
                </a:solidFill>
              </a:rPr>
              <a:t>easily accessible, </a:t>
            </a:r>
            <a:br>
              <a:rPr lang="en-US" sz="2400" dirty="0">
                <a:solidFill>
                  <a:schemeClr val="tx1">
                    <a:lumMod val="10000"/>
                  </a:schemeClr>
                </a:solidFill>
              </a:rPr>
            </a:br>
            <a:r>
              <a:rPr lang="en-US" sz="2400" dirty="0">
                <a:solidFill>
                  <a:schemeClr val="tx1">
                    <a:lumMod val="10000"/>
                  </a:schemeClr>
                </a:solidFill>
              </a:rPr>
              <a:t>organized, and pleasing </a:t>
            </a:r>
            <a:br>
              <a:rPr lang="en-US" sz="2400" dirty="0">
                <a:solidFill>
                  <a:schemeClr val="tx1">
                    <a:lumMod val="10000"/>
                  </a:schemeClr>
                </a:solidFill>
              </a:rPr>
            </a:br>
            <a:r>
              <a:rPr lang="en-US" sz="2400" dirty="0">
                <a:solidFill>
                  <a:schemeClr val="tx1">
                    <a:lumMod val="10000"/>
                  </a:schemeClr>
                </a:solidFill>
              </a:rPr>
              <a:t>to the eye.</a:t>
            </a:r>
          </a:p>
          <a:p>
            <a:r>
              <a:rPr lang="en-US" sz="2400" dirty="0">
                <a:solidFill>
                  <a:schemeClr val="tx1">
                    <a:lumMod val="10000"/>
                  </a:schemeClr>
                </a:solidFill>
              </a:rPr>
              <a:t>Ex:  organized by size,</a:t>
            </a:r>
            <a:br>
              <a:rPr lang="en-US" sz="2400" dirty="0">
                <a:solidFill>
                  <a:schemeClr val="tx1">
                    <a:lumMod val="10000"/>
                  </a:schemeClr>
                </a:solidFill>
              </a:rPr>
            </a:br>
            <a:r>
              <a:rPr lang="en-US" sz="2400" dirty="0">
                <a:solidFill>
                  <a:schemeClr val="tx1">
                    <a:lumMod val="10000"/>
                  </a:schemeClr>
                </a:solidFill>
              </a:rPr>
              <a:t>color, shapes, style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6406" y="1981200"/>
            <a:ext cx="4714874" cy="3143249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 dirty="0"/>
              <a:t>Type of Visual Merchandising</a:t>
            </a:r>
          </a:p>
        </p:txBody>
      </p:sp>
    </p:spTree>
    <p:extLst>
      <p:ext uri="{BB962C8B-B14F-4D97-AF65-F5344CB8AC3E}">
        <p14:creationId xmlns:p14="http://schemas.microsoft.com/office/powerpoint/2010/main" val="1062577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7520" y="790056"/>
            <a:ext cx="8229600" cy="3394472"/>
          </a:xfrm>
        </p:spPr>
        <p:txBody>
          <a:bodyPr/>
          <a:lstStyle/>
          <a:p>
            <a:r>
              <a:rPr lang="en-US" sz="2400" b="1" dirty="0">
                <a:solidFill>
                  <a:schemeClr val="tx1">
                    <a:lumMod val="10000"/>
                  </a:schemeClr>
                </a:solidFill>
              </a:rPr>
              <a:t>Signage</a:t>
            </a:r>
            <a:r>
              <a:rPr lang="en-US" sz="2400" dirty="0">
                <a:solidFill>
                  <a:schemeClr val="tx1">
                    <a:lumMod val="10000"/>
                  </a:schemeClr>
                </a:solidFill>
              </a:rPr>
              <a:t> - This is wording used alone or together </a:t>
            </a:r>
            <a:br>
              <a:rPr lang="en-US" sz="2400" dirty="0">
                <a:solidFill>
                  <a:schemeClr val="tx1">
                    <a:lumMod val="10000"/>
                  </a:schemeClr>
                </a:solidFill>
              </a:rPr>
            </a:br>
            <a:r>
              <a:rPr lang="en-US" sz="2400" dirty="0">
                <a:solidFill>
                  <a:schemeClr val="tx1">
                    <a:lumMod val="10000"/>
                  </a:schemeClr>
                </a:solidFill>
              </a:rPr>
              <a:t>with a product display to convey a message </a:t>
            </a:r>
          </a:p>
          <a:p>
            <a:r>
              <a:rPr lang="en-US" sz="2400" dirty="0">
                <a:solidFill>
                  <a:schemeClr val="tx1">
                    <a:lumMod val="10000"/>
                  </a:schemeClr>
                </a:solidFill>
              </a:rPr>
              <a:t>Signage may tell shoppers what the product simply is, promotional events, hours, or orient customers around the store.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68960" y="21613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Exa"/>
              <a:buNone/>
              <a:defRPr sz="2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Exa"/>
              <a:buNone/>
              <a:defRPr sz="2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Exa"/>
              <a:buNone/>
              <a:defRPr sz="2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Exa"/>
              <a:buNone/>
              <a:defRPr sz="2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Exa"/>
              <a:buNone/>
              <a:defRPr sz="2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Exa"/>
              <a:buNone/>
              <a:defRPr sz="2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Exa"/>
              <a:buNone/>
              <a:defRPr sz="2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Exa"/>
              <a:buNone/>
              <a:defRPr sz="2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Exa"/>
              <a:buNone/>
              <a:defRPr sz="2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9pPr>
          </a:lstStyle>
          <a:p>
            <a:r>
              <a:rPr lang="en-US" dirty="0"/>
              <a:t>Type of Visual Merchandising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59496"/>
            <a:ext cx="3139440" cy="209714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5486" y="3305028"/>
            <a:ext cx="2987040" cy="10064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31" r="12865"/>
          <a:stretch/>
        </p:blipFill>
        <p:spPr>
          <a:xfrm>
            <a:off x="3139439" y="2959496"/>
            <a:ext cx="2736047" cy="2097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970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5440" y="717033"/>
            <a:ext cx="8229600" cy="3394472"/>
          </a:xfrm>
        </p:spPr>
        <p:txBody>
          <a:bodyPr/>
          <a:lstStyle/>
          <a:p>
            <a:pPr marL="114300" indent="0">
              <a:buNone/>
            </a:pPr>
            <a:r>
              <a:rPr lang="en-US" sz="2400" b="1" dirty="0">
                <a:solidFill>
                  <a:schemeClr val="tx1">
                    <a:lumMod val="10000"/>
                  </a:schemeClr>
                </a:solidFill>
              </a:rPr>
              <a:t>Graphics</a:t>
            </a:r>
            <a:r>
              <a:rPr lang="en-US" sz="2400" dirty="0">
                <a:solidFill>
                  <a:schemeClr val="tx1">
                    <a:lumMod val="10000"/>
                  </a:schemeClr>
                </a:solidFill>
              </a:rPr>
              <a:t> - include images such as photographs, illusions, or paintings. </a:t>
            </a:r>
          </a:p>
          <a:p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Used by retailers to trigger specific emotions and emotional experiences within shoppers. </a:t>
            </a:r>
          </a:p>
          <a:p>
            <a:r>
              <a:rPr lang="en-US" sz="2000" dirty="0">
                <a:solidFill>
                  <a:schemeClr val="tx1">
                    <a:lumMod val="10000"/>
                  </a:schemeClr>
                </a:solidFill>
              </a:rPr>
              <a:t>Graphics are also used to attract attention</a:t>
            </a:r>
          </a:p>
          <a:p>
            <a:endParaRPr lang="en-US" sz="1500" dirty="0">
              <a:solidFill>
                <a:schemeClr val="tx1">
                  <a:lumMod val="10000"/>
                </a:schemeClr>
              </a:solidFill>
            </a:endParaRPr>
          </a:p>
          <a:p>
            <a:r>
              <a:rPr lang="en-US" sz="1500" dirty="0">
                <a:solidFill>
                  <a:schemeClr val="tx1">
                    <a:lumMod val="10000"/>
                  </a:schemeClr>
                </a:solidFill>
              </a:rPr>
              <a:t>Ex: . For example, a photo of a tropical beach might </a:t>
            </a:r>
            <a:br>
              <a:rPr lang="en-US" sz="1500" dirty="0">
                <a:solidFill>
                  <a:schemeClr val="tx1">
                    <a:lumMod val="10000"/>
                  </a:schemeClr>
                </a:solidFill>
              </a:rPr>
            </a:br>
            <a:r>
              <a:rPr lang="en-US" sz="1500" dirty="0">
                <a:solidFill>
                  <a:schemeClr val="tx1">
                    <a:lumMod val="10000"/>
                  </a:schemeClr>
                </a:solidFill>
              </a:rPr>
              <a:t>make a shopper feel instantly relaxed</a:t>
            </a:r>
          </a:p>
          <a:p>
            <a:endParaRPr lang="en-US" dirty="0">
              <a:solidFill>
                <a:schemeClr val="tx1">
                  <a:lumMod val="10000"/>
                </a:schemeClr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68960" y="216139"/>
            <a:ext cx="8229600" cy="6578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Exa"/>
              <a:buNone/>
              <a:defRPr sz="2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Exa"/>
              <a:buNone/>
              <a:defRPr sz="2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Exa"/>
              <a:buNone/>
              <a:defRPr sz="2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Exa"/>
              <a:buNone/>
              <a:defRPr sz="2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Exa"/>
              <a:buNone/>
              <a:defRPr sz="2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Exa"/>
              <a:buNone/>
              <a:defRPr sz="2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Exa"/>
              <a:buNone/>
              <a:defRPr sz="2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Exa"/>
              <a:buNone/>
              <a:defRPr sz="2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Exa"/>
              <a:buNone/>
              <a:defRPr sz="2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9pPr>
          </a:lstStyle>
          <a:p>
            <a:r>
              <a:rPr lang="en-US" dirty="0"/>
              <a:t>Type of Visual Merchandising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4680" y="2571750"/>
            <a:ext cx="3449320" cy="2586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876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F4CC67-8003-D838-2509-4B603F844A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Graphics Continued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5E1F3C-75BC-D122-A936-96A39ACE3C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28513"/>
            <a:ext cx="8229600" cy="3394472"/>
          </a:xfrm>
        </p:spPr>
        <p:txBody>
          <a:bodyPr/>
          <a:lstStyle/>
          <a:p>
            <a:r>
              <a:rPr lang="en-US" b="1" dirty="0">
                <a:solidFill>
                  <a:schemeClr val="tx1">
                    <a:lumMod val="25000"/>
                  </a:schemeClr>
                </a:solidFill>
              </a:rPr>
              <a:t>Props:  </a:t>
            </a:r>
            <a:r>
              <a:rPr lang="en-US" b="0" i="0" dirty="0">
                <a:solidFill>
                  <a:srgbClr val="040C28"/>
                </a:solidFill>
                <a:effectLst/>
                <a:latin typeface="Google Sans"/>
              </a:rPr>
              <a:t>an item or group of items you used to tell your product's message</a:t>
            </a:r>
            <a:r>
              <a:rPr lang="en-US" b="0" i="0" dirty="0">
                <a:solidFill>
                  <a:srgbClr val="202124"/>
                </a:solidFill>
                <a:effectLst/>
                <a:latin typeface="Google Sans"/>
              </a:rPr>
              <a:t>. It is usually placed in a window display, floor display or stand alone</a:t>
            </a:r>
            <a:endParaRPr lang="en-US" dirty="0"/>
          </a:p>
          <a:p>
            <a:r>
              <a:rPr lang="en-US" b="1" dirty="0">
                <a:solidFill>
                  <a:schemeClr val="tx1">
                    <a:lumMod val="25000"/>
                  </a:schemeClr>
                </a:solidFill>
              </a:rPr>
              <a:t>List this as part of your definition of Graphics:</a:t>
            </a:r>
          </a:p>
          <a:p>
            <a:r>
              <a:rPr lang="en-US" b="1" dirty="0">
                <a:solidFill>
                  <a:schemeClr val="tx1">
                    <a:lumMod val="25000"/>
                  </a:schemeClr>
                </a:solidFill>
              </a:rPr>
              <a:t>What is the message?  </a:t>
            </a:r>
          </a:p>
          <a:p>
            <a:r>
              <a:rPr lang="en-US" b="1" dirty="0">
                <a:solidFill>
                  <a:schemeClr val="tx1">
                    <a:lumMod val="25000"/>
                  </a:schemeClr>
                </a:solidFill>
              </a:rPr>
              <a:t>Would you know this without the rubber water tubes?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A1B4DA1-80F2-21A0-93B0-658DBC6255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940" y="2559116"/>
            <a:ext cx="6946117" cy="2365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0958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Flower Window Props - Tory Burch | TDF Visual Merchandising ...">
            <a:extLst>
              <a:ext uri="{FF2B5EF4-FFF2-40B4-BE49-F238E27FC236}">
                <a16:creationId xmlns:a16="http://schemas.microsoft.com/office/drawing/2014/main" id="{7E7F2609-2AE3-C5E4-C427-47DA2E7527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575" y="0"/>
            <a:ext cx="3654425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0A916C0-7411-310C-C05A-B256E1EA58BD}"/>
              </a:ext>
            </a:extLst>
          </p:cNvPr>
          <p:cNvSpPr txBox="1"/>
          <p:nvPr/>
        </p:nvSpPr>
        <p:spPr>
          <a:xfrm>
            <a:off x="622614" y="661614"/>
            <a:ext cx="372951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What was visual merchandising techniques are used here?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Window Display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Graphics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Mannequin’s</a:t>
            </a:r>
          </a:p>
        </p:txBody>
      </p:sp>
    </p:spTree>
    <p:extLst>
      <p:ext uri="{BB962C8B-B14F-4D97-AF65-F5344CB8AC3E}">
        <p14:creationId xmlns:p14="http://schemas.microsoft.com/office/powerpoint/2010/main" val="1870963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Top 10 Summer Store Window Display Ideas for 2023 - SHIMMERWALLS">
            <a:extLst>
              <a:ext uri="{FF2B5EF4-FFF2-40B4-BE49-F238E27FC236}">
                <a16:creationId xmlns:a16="http://schemas.microsoft.com/office/drawing/2014/main" id="{48DC1D37-A410-ACF1-CDA8-2EFB166C4F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415" y="1726379"/>
            <a:ext cx="6834241" cy="3417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823E4F2-6BDB-EC9D-21CD-3438D0125E04}"/>
              </a:ext>
            </a:extLst>
          </p:cNvPr>
          <p:cNvSpPr txBox="1"/>
          <p:nvPr/>
        </p:nvSpPr>
        <p:spPr>
          <a:xfrm>
            <a:off x="1825772" y="295854"/>
            <a:ext cx="372951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What was visual merchandising techniques are used here?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Window Display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Graphics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Mannequin’s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Signage</a:t>
            </a:r>
          </a:p>
        </p:txBody>
      </p:sp>
    </p:spTree>
    <p:extLst>
      <p:ext uri="{BB962C8B-B14F-4D97-AF65-F5344CB8AC3E}">
        <p14:creationId xmlns:p14="http://schemas.microsoft.com/office/powerpoint/2010/main" val="1569765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78" name="Picture 34" descr="C18-01P-876904">
            <a:extLst>
              <a:ext uri="{FF2B5EF4-FFF2-40B4-BE49-F238E27FC236}">
                <a16:creationId xmlns:a16="http://schemas.microsoft.com/office/drawing/2014/main" id="{7D73BD77-BEF7-404B-AA77-ED7CDCAE1A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7" name="Rectangle 3">
            <a:extLst>
              <a:ext uri="{FF2B5EF4-FFF2-40B4-BE49-F238E27FC236}">
                <a16:creationId xmlns:a16="http://schemas.microsoft.com/office/drawing/2014/main" id="{53140B0C-628B-4E44-A124-08E8EF738DF9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1143000" y="-9525"/>
            <a:ext cx="6858000" cy="1600200"/>
          </a:xfrm>
          <a:prstGeom prst="rect">
            <a:avLst/>
          </a:prstGeom>
          <a:gradFill rotWithShape="1">
            <a:gsLst>
              <a:gs pos="0">
                <a:srgbClr val="000066">
                  <a:alpha val="0"/>
                </a:srgbClr>
              </a:gs>
              <a:gs pos="100000">
                <a:srgbClr val="00002F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1050"/>
          </a:p>
        </p:txBody>
      </p:sp>
      <p:sp>
        <p:nvSpPr>
          <p:cNvPr id="57348" name="Rectangle 4">
            <a:extLst>
              <a:ext uri="{FF2B5EF4-FFF2-40B4-BE49-F238E27FC236}">
                <a16:creationId xmlns:a16="http://schemas.microsoft.com/office/drawing/2014/main" id="{179B916D-5667-4987-AB27-F7FF6EE9DB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0" y="685800"/>
            <a:ext cx="6858000" cy="91440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b="1" dirty="0">
                <a:solidFill>
                  <a:schemeClr val="accent6">
                    <a:lumMod val="75000"/>
                  </a:schemeClr>
                </a:solidFill>
                <a:latin typeface="Verdana" panose="020B0604030504040204" pitchFamily="34" charset="0"/>
              </a:rPr>
              <a:t>Chapter 18</a:t>
            </a:r>
            <a:r>
              <a:rPr lang="en-US" altLang="en-US" sz="2100" b="1" dirty="0">
                <a:solidFill>
                  <a:schemeClr val="accent6">
                    <a:lumMod val="75000"/>
                  </a:schemeClr>
                </a:solidFill>
                <a:latin typeface="Verdana" panose="020B0604030504040204" pitchFamily="34" charset="0"/>
              </a:rPr>
              <a:t> </a:t>
            </a:r>
            <a:br>
              <a:rPr lang="en-US" altLang="en-US" sz="2100" b="1" dirty="0">
                <a:solidFill>
                  <a:schemeClr val="accent6">
                    <a:lumMod val="75000"/>
                  </a:schemeClr>
                </a:solidFill>
                <a:latin typeface="Verdana" panose="020B0604030504040204" pitchFamily="34" charset="0"/>
              </a:rPr>
            </a:br>
            <a:r>
              <a:rPr lang="en-US" altLang="ja-JP" sz="2700" b="1" dirty="0">
                <a:solidFill>
                  <a:schemeClr val="accent6">
                    <a:lumMod val="75000"/>
                  </a:schemeClr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Visual Merchandising and Display </a:t>
            </a:r>
            <a:endParaRPr lang="en-US" altLang="en-US" sz="2700" b="1" dirty="0">
              <a:solidFill>
                <a:schemeClr val="accent6">
                  <a:lumMod val="75000"/>
                </a:schemeClr>
              </a:solidFill>
              <a:latin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7349" name="Rectangle 5">
            <a:extLst>
              <a:ext uri="{FF2B5EF4-FFF2-40B4-BE49-F238E27FC236}">
                <a16:creationId xmlns:a16="http://schemas.microsoft.com/office/drawing/2014/main" id="{F776553A-72F0-4C4D-954D-64298D22F8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7350" y="2000250"/>
            <a:ext cx="5829300" cy="14859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429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 eaLnBrk="1" hangingPunct="1">
              <a:lnSpc>
                <a:spcPct val="80000"/>
              </a:lnSpc>
              <a:spcBef>
                <a:spcPct val="20000"/>
              </a:spcBef>
              <a:spcAft>
                <a:spcPct val="40000"/>
              </a:spcAft>
              <a:buFontTx/>
              <a:buChar char="•"/>
            </a:pPr>
            <a:r>
              <a:rPr lang="en-US" altLang="ja-JP" sz="1500" b="1" dirty="0">
                <a:solidFill>
                  <a:schemeClr val="bg1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Section 18.1  Display Features</a:t>
            </a:r>
          </a:p>
          <a:p>
            <a:pPr lvl="1" eaLnBrk="1" hangingPunct="1">
              <a:lnSpc>
                <a:spcPct val="80000"/>
              </a:lnSpc>
              <a:spcBef>
                <a:spcPct val="20000"/>
              </a:spcBef>
              <a:spcAft>
                <a:spcPct val="40000"/>
              </a:spcAft>
              <a:buFontTx/>
              <a:buChar char="•"/>
            </a:pPr>
            <a:r>
              <a:rPr lang="en-US" altLang="ja-JP" sz="1500" b="1" dirty="0">
                <a:solidFill>
                  <a:schemeClr val="bg1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Section 18.2  Artistic Design </a:t>
            </a:r>
            <a:endParaRPr lang="en-US" altLang="en-US" sz="1500" b="1" dirty="0">
              <a:solidFill>
                <a:schemeClr val="bg1"/>
              </a:solidFill>
              <a:latin typeface="Verdana" panose="020B0604030504040204" pitchFamily="34" charset="0"/>
              <a:ea typeface="MS PGothic" panose="020B0600070205080204" pitchFamily="34" charset="-128"/>
            </a:endParaRPr>
          </a:p>
        </p:txBody>
      </p:sp>
    </p:spTree>
  </p:cSld>
  <p:clrMapOvr>
    <a:masterClrMapping/>
  </p:clrMapOvr>
  <p:transition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73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73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7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73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73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1000"/>
                                        <p:tgtEl>
                                          <p:spTgt spid="573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/>
                                        <p:tgtEl>
                                          <p:spTgt spid="573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1000"/>
                                        <p:tgtEl>
                                          <p:spTgt spid="573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/>
                                        <p:tgtEl>
                                          <p:spTgt spid="573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1000"/>
                                        <p:tgtEl>
                                          <p:spTgt spid="573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/>
                                        <p:tgtEl>
                                          <p:spTgt spid="573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3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1000"/>
                                        <p:tgtEl>
                                          <p:spTgt spid="573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/>
                                        <p:tgtEl>
                                          <p:spTgt spid="573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3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1000"/>
                                        <p:tgtEl>
                                          <p:spTgt spid="573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0"/>
                                        <p:tgtEl>
                                          <p:spTgt spid="573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47" grpId="0" animBg="1"/>
      <p:bldP spid="57347" grpId="1" animBg="1"/>
      <p:bldP spid="57348" grpId="0"/>
      <p:bldP spid="57348" grpId="1"/>
      <p:bldP spid="57349" grpId="0" build="p"/>
      <p:bldP spid="57349" grpId="1" build="allAtOnce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F3F0492-B456-EC4E-7390-D292B7815E11}"/>
              </a:ext>
            </a:extLst>
          </p:cNvPr>
          <p:cNvSpPr txBox="1"/>
          <p:nvPr/>
        </p:nvSpPr>
        <p:spPr>
          <a:xfrm>
            <a:off x="842481" y="411356"/>
            <a:ext cx="372951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What was visual merchandising techniques are used here?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Window Display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Graphics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Mannequin’s</a:t>
            </a:r>
          </a:p>
        </p:txBody>
      </p:sp>
      <p:pic>
        <p:nvPicPr>
          <p:cNvPr id="5122" name="Picture 2" descr="100+ Christmas Window Display Ideas - Part #2 - Mannequin Mall">
            <a:extLst>
              <a:ext uri="{FF2B5EF4-FFF2-40B4-BE49-F238E27FC236}">
                <a16:creationId xmlns:a16="http://schemas.microsoft.com/office/drawing/2014/main" id="{462C7AA0-00FB-502C-43C3-0B0DA0F803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7802" y="893852"/>
            <a:ext cx="5666197" cy="4249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9462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F3F0492-B456-EC4E-7390-D292B7815E11}"/>
              </a:ext>
            </a:extLst>
          </p:cNvPr>
          <p:cNvSpPr txBox="1"/>
          <p:nvPr/>
        </p:nvSpPr>
        <p:spPr>
          <a:xfrm>
            <a:off x="256854" y="382481"/>
            <a:ext cx="372951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What was visual merchandising techniques are used here?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Window Display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Graphics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Mannequin’s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Signage</a:t>
            </a:r>
          </a:p>
        </p:txBody>
      </p:sp>
      <p:pic>
        <p:nvPicPr>
          <p:cNvPr id="6148" name="Picture 4" descr="Retail digital signage: How store displays bring you more business">
            <a:extLst>
              <a:ext uri="{FF2B5EF4-FFF2-40B4-BE49-F238E27FC236}">
                <a16:creationId xmlns:a16="http://schemas.microsoft.com/office/drawing/2014/main" id="{EC865A22-4ADD-CBE9-F93D-3CA7D0A499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3161" y="1251384"/>
            <a:ext cx="5715000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5441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3">
            <a:extLst>
              <a:ext uri="{FF2B5EF4-FFF2-40B4-BE49-F238E27FC236}">
                <a16:creationId xmlns:a16="http://schemas.microsoft.com/office/drawing/2014/main" id="{7F35707C-4697-4030-8796-D9AD7E23CE4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auto">
          <a:xfrm>
            <a:off x="631666" y="400289"/>
            <a:ext cx="7282247" cy="742950"/>
          </a:xfr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SzPts val="2800"/>
            </a:pPr>
            <a:r>
              <a:rPr lang="en-US" altLang="ja-JP" sz="2800" dirty="0">
                <a:sym typeface="Arial"/>
              </a:rPr>
              <a:t>Visual Merchandiser </a:t>
            </a:r>
            <a:endParaRPr lang="en-US" altLang="en-US" sz="2800" dirty="0">
              <a:sym typeface="Arial"/>
            </a:endParaRPr>
          </a:p>
        </p:txBody>
      </p:sp>
      <p:sp>
        <p:nvSpPr>
          <p:cNvPr id="124932" name="Rectangle 4">
            <a:extLst>
              <a:ext uri="{FF2B5EF4-FFF2-40B4-BE49-F238E27FC236}">
                <a16:creationId xmlns:a16="http://schemas.microsoft.com/office/drawing/2014/main" id="{28C63C47-B84C-4145-AF0A-F841EF59AEED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631666" y="992037"/>
            <a:ext cx="7880668" cy="21145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spcFirstLastPara="1" vert="horz" wrap="square" lIns="68580" tIns="34290" rIns="68580" bIns="34290" numCol="1" anchor="t" anchorCtr="0" compatLnSpc="1">
            <a:prstTxWarp prst="textNoShape">
              <a:avLst/>
            </a:prstTxWarp>
            <a:noAutofit/>
          </a:bodyPr>
          <a:lstStyle/>
          <a:p>
            <a:pPr algn="l" eaLnBrk="1" hangingPunct="1">
              <a:spcAft>
                <a:spcPct val="40000"/>
              </a:spcAft>
            </a:pPr>
            <a:r>
              <a:rPr lang="en-US" altLang="ja-JP" sz="2000" b="1" dirty="0">
                <a:solidFill>
                  <a:schemeClr val="tx1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Visual Merchandiser:  </a:t>
            </a:r>
            <a:r>
              <a:rPr lang="en-US" altLang="ja-JP" sz="2000" dirty="0">
                <a:solidFill>
                  <a:schemeClr val="tx1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individuals hired to u</a:t>
            </a:r>
            <a:r>
              <a:rPr lang="en-US" sz="2000" dirty="0">
                <a:solidFill>
                  <a:schemeClr val="tx1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se their design skills to help promote the image, products and services of retail businesses and other organizations. </a:t>
            </a:r>
          </a:p>
          <a:p>
            <a:pPr algn="l" eaLnBrk="1" hangingPunct="1">
              <a:spcAft>
                <a:spcPct val="40000"/>
              </a:spcAft>
            </a:pPr>
            <a:r>
              <a:rPr lang="en-US" sz="2000" dirty="0">
                <a:solidFill>
                  <a:schemeClr val="tx1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They create </a:t>
            </a:r>
            <a:br>
              <a:rPr lang="en-US" sz="2000" dirty="0">
                <a:solidFill>
                  <a:schemeClr val="tx1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sz="2000" dirty="0">
                <a:solidFill>
                  <a:schemeClr val="tx1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eye-catching product displays and store </a:t>
            </a:r>
            <a:br>
              <a:rPr lang="en-US" sz="2000" dirty="0">
                <a:solidFill>
                  <a:schemeClr val="tx1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sz="2000" dirty="0">
                <a:solidFill>
                  <a:schemeClr val="tx1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layouts to attract customers that will </a:t>
            </a:r>
            <a:br>
              <a:rPr lang="en-US" sz="2000" dirty="0">
                <a:solidFill>
                  <a:schemeClr val="tx1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sz="2000" dirty="0">
                <a:solidFill>
                  <a:schemeClr val="tx1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entice them to buy </a:t>
            </a:r>
            <a:endParaRPr lang="en-US" altLang="ja-JP" sz="2000" b="1" dirty="0">
              <a:solidFill>
                <a:schemeClr val="tx1">
                  <a:lumMod val="1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714375" lvl="1" indent="-257175" algn="l">
              <a:spcAft>
                <a:spcPct val="40000"/>
              </a:spcAft>
              <a:buFont typeface="Arial" panose="020B0604020202020204" pitchFamily="34" charset="0"/>
              <a:buChar char="•"/>
            </a:pPr>
            <a:r>
              <a:rPr lang="en-US" altLang="ja-JP" sz="1800" dirty="0">
                <a:solidFill>
                  <a:schemeClr val="tx1">
                    <a:lumMod val="10000"/>
                  </a:schemeClr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Large corporations have teams</a:t>
            </a:r>
          </a:p>
          <a:p>
            <a:pPr marL="714375" lvl="1" indent="-257175" algn="l">
              <a:spcAft>
                <a:spcPct val="40000"/>
              </a:spcAft>
              <a:buFont typeface="Arial" panose="020B0604020202020204" pitchFamily="34" charset="0"/>
              <a:buChar char="•"/>
            </a:pPr>
            <a:r>
              <a:rPr lang="en-US" altLang="ja-JP" sz="1800" dirty="0">
                <a:solidFill>
                  <a:schemeClr val="tx1">
                    <a:lumMod val="10000"/>
                  </a:schemeClr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Small businesses rely on </a:t>
            </a:r>
            <a:br>
              <a:rPr lang="en-US" altLang="ja-JP" sz="1800" dirty="0">
                <a:solidFill>
                  <a:schemeClr val="tx1">
                    <a:lumMod val="10000"/>
                  </a:schemeClr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</a:br>
            <a:r>
              <a:rPr lang="en-US" altLang="ja-JP" sz="1800" dirty="0">
                <a:solidFill>
                  <a:schemeClr val="tx1">
                    <a:lumMod val="10000"/>
                  </a:schemeClr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the skill of their employees</a:t>
            </a:r>
          </a:p>
        </p:txBody>
      </p:sp>
      <p:pic>
        <p:nvPicPr>
          <p:cNvPr id="6150" name="Picture 6" descr="http://idowindows.files.wordpress.com/2011/08/visual-merch.jpg">
            <a:hlinkClick r:id="rId2"/>
            <a:extLst>
              <a:ext uri="{FF2B5EF4-FFF2-40B4-BE49-F238E27FC236}">
                <a16:creationId xmlns:a16="http://schemas.microsoft.com/office/drawing/2014/main" id="{E9D5F89D-A554-4848-AA19-AED8154887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17" b="15743"/>
          <a:stretch/>
        </p:blipFill>
        <p:spPr bwMode="auto">
          <a:xfrm>
            <a:off x="6302668" y="1797742"/>
            <a:ext cx="2465070" cy="33750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834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49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49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249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249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932" grpId="0" uiExpand="1" build="p" autoUpdateAnimBg="0" advAuto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>
            <a:extLst>
              <a:ext uri="{FF2B5EF4-FFF2-40B4-BE49-F238E27FC236}">
                <a16:creationId xmlns:a16="http://schemas.microsoft.com/office/drawing/2014/main" id="{BCB56A10-F75A-4DD4-935D-129FBD6EE4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2257" y="1048143"/>
            <a:ext cx="7539486" cy="1108461"/>
          </a:xfrm>
        </p:spPr>
        <p:txBody>
          <a:bodyPr/>
          <a:lstStyle/>
          <a:p>
            <a:pPr algn="ctr"/>
            <a:r>
              <a:rPr lang="en-US" sz="2800" dirty="0"/>
              <a:t>Go to Google Classroom and Complete the Assignment Elements of Visual Merchandising</a:t>
            </a:r>
          </a:p>
        </p:txBody>
      </p:sp>
    </p:spTree>
    <p:extLst>
      <p:ext uri="{BB962C8B-B14F-4D97-AF65-F5344CB8AC3E}">
        <p14:creationId xmlns:p14="http://schemas.microsoft.com/office/powerpoint/2010/main" val="40789958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>
            <a:extLst>
              <a:ext uri="{FF2B5EF4-FFF2-40B4-BE49-F238E27FC236}">
                <a16:creationId xmlns:a16="http://schemas.microsoft.com/office/drawing/2014/main" id="{4E6DD988-CE0F-430D-AC77-1C46D87E54F7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314960" y="548877"/>
            <a:ext cx="8514080" cy="857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spcFirstLastPara="1" vert="horz" wrap="square" lIns="68580" tIns="34290" rIns="68580" bIns="3429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altLang="en-US" dirty="0"/>
              <a:t>Spaces to Apply Visual Merchandising</a:t>
            </a:r>
          </a:p>
        </p:txBody>
      </p:sp>
      <p:sp>
        <p:nvSpPr>
          <p:cNvPr id="9219" name="Content Placeholder 2">
            <a:extLst>
              <a:ext uri="{FF2B5EF4-FFF2-40B4-BE49-F238E27FC236}">
                <a16:creationId xmlns:a16="http://schemas.microsoft.com/office/drawing/2014/main" id="{C4C70062-08F4-400F-989F-EDCC42FD6D0E}"/>
              </a:ext>
            </a:extLst>
          </p:cNvPr>
          <p:cNvSpPr>
            <a:spLocks noGrp="1"/>
          </p:cNvSpPr>
          <p:nvPr>
            <p:ph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spcFirstLastPara="1" vert="horz" wrap="square" lIns="68580" tIns="34290" rIns="68580" bIns="34290" numCol="1" anchor="t" anchorCtr="0" compatLnSpc="1">
            <a:prstTxWarp prst="textNoShape">
              <a:avLst/>
            </a:prstTxWarp>
            <a:noAutofit/>
          </a:bodyPr>
          <a:lstStyle/>
          <a:p>
            <a:pPr marL="428625" lvl="1" indent="-342900">
              <a:spcAft>
                <a:spcPct val="40000"/>
              </a:spcAft>
              <a:buClr>
                <a:srgbClr val="008000"/>
              </a:buClr>
              <a:buFontTx/>
              <a:buAutoNum type="arabicPeriod"/>
            </a:pPr>
            <a:r>
              <a:rPr lang="en-US" altLang="ja-JP" sz="1800" dirty="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Storefront</a:t>
            </a:r>
          </a:p>
          <a:p>
            <a:pPr marL="428625" lvl="1" indent="-342900">
              <a:spcAft>
                <a:spcPct val="40000"/>
              </a:spcAft>
              <a:buClr>
                <a:srgbClr val="008000"/>
              </a:buClr>
              <a:buFontTx/>
              <a:buAutoNum type="arabicPeriod"/>
            </a:pPr>
            <a:r>
              <a:rPr lang="en-US" altLang="ja-JP" sz="1800" dirty="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Store Interior</a:t>
            </a:r>
          </a:p>
          <a:p>
            <a:pPr marL="428625" lvl="1" indent="-342900">
              <a:spcAft>
                <a:spcPct val="40000"/>
              </a:spcAft>
              <a:buClr>
                <a:srgbClr val="008000"/>
              </a:buClr>
              <a:buFontTx/>
              <a:buAutoNum type="arabicPeriod"/>
            </a:pPr>
            <a:r>
              <a:rPr lang="en-US" altLang="ja-JP" sz="1800" dirty="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Store Layout</a:t>
            </a:r>
          </a:p>
        </p:txBody>
      </p:sp>
      <p:pic>
        <p:nvPicPr>
          <p:cNvPr id="9220" name="Picture 6" descr="http://behance.vo.llnwd.net/profiles19/261197/projects/822745/59bf73bf8ba368590efe7fe6b78b3d4c.jpg">
            <a:hlinkClick r:id="rId2"/>
            <a:extLst>
              <a:ext uri="{FF2B5EF4-FFF2-40B4-BE49-F238E27FC236}">
                <a16:creationId xmlns:a16="http://schemas.microsoft.com/office/drawing/2014/main" id="{1E590596-1701-49DB-8BC5-E71E9C3CAE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9079" y="1657425"/>
            <a:ext cx="4647802" cy="348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3">
            <a:extLst>
              <a:ext uri="{FF2B5EF4-FFF2-40B4-BE49-F238E27FC236}">
                <a16:creationId xmlns:a16="http://schemas.microsoft.com/office/drawing/2014/main" id="{7196CBA2-01D0-4EF9-9984-CABD242FA497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auto">
          <a:xfrm>
            <a:off x="616743" y="749300"/>
            <a:ext cx="7277577" cy="9715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0000"/>
                  </a:outerShdw>
                </a:effectLst>
              </a14:hiddenEffects>
            </a:ext>
          </a:extLst>
        </p:spPr>
        <p:txBody>
          <a:bodyPr spcFirstLastPara="1" vert="horz" wrap="square" lIns="68580" tIns="34290" rIns="68580" bIns="34290" numCol="1" anchor="t" anchorCtr="0" compatLnSpc="1">
            <a:prstTxWarp prst="textNoShape">
              <a:avLst/>
            </a:prstTxWarp>
            <a:noAutofit/>
          </a:bodyPr>
          <a:lstStyle/>
          <a:p>
            <a:pPr algn="l" eaLnBrk="1" hangingPunct="1"/>
            <a:r>
              <a:rPr lang="en-US" altLang="ja-JP" sz="1800" b="1" dirty="0">
                <a:solidFill>
                  <a:srgbClr val="000066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1. </a:t>
            </a:r>
            <a:r>
              <a:rPr lang="en-US" altLang="ja-JP" sz="1800" b="1" dirty="0">
                <a:solidFill>
                  <a:srgbClr val="CA0C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storefront</a:t>
            </a:r>
            <a:r>
              <a:rPr lang="en-US" altLang="en-US" sz="1800" b="1" dirty="0">
                <a:solidFill>
                  <a:srgbClr val="CA0C0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>
                <a:solidFill>
                  <a:srgbClr val="CA0C00"/>
                </a:solidFill>
                <a:latin typeface="Webdings" panose="05030102010509060703" pitchFamily="18" charset="2"/>
                <a:cs typeface="Times New Roman" panose="02020603050405020304" pitchFamily="18" charset="0"/>
              </a:rPr>
              <a:t>X</a:t>
            </a:r>
            <a:r>
              <a:rPr lang="en-US" altLang="ja-JP" sz="1800" dirty="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 </a:t>
            </a:r>
            <a:r>
              <a:rPr lang="en-US" altLang="en-US" sz="1800" dirty="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exterior elements of a business used to attract customers and tell who you are and what you sell </a:t>
            </a:r>
            <a:br>
              <a:rPr lang="en-US" altLang="en-US" sz="1800" dirty="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</a:br>
            <a:endParaRPr lang="en-US" altLang="en-US" sz="1800" b="1" dirty="0">
              <a:solidFill>
                <a:srgbClr val="000066"/>
              </a:solidFill>
              <a:latin typeface="Verdana" panose="020B0604030504040204" pitchFamily="34" charset="0"/>
              <a:ea typeface="MS PGothic" panose="020B0600070205080204" pitchFamily="34" charset="-128"/>
            </a:endParaRPr>
          </a:p>
        </p:txBody>
      </p:sp>
      <p:sp>
        <p:nvSpPr>
          <p:cNvPr id="126980" name="Rectangle 4">
            <a:extLst>
              <a:ext uri="{FF2B5EF4-FFF2-40B4-BE49-F238E27FC236}">
                <a16:creationId xmlns:a16="http://schemas.microsoft.com/office/drawing/2014/main" id="{03AD893E-16B3-470C-95D3-4E07E0CC2429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616742" y="1405890"/>
            <a:ext cx="8070057" cy="21717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spcFirstLastPara="1" vert="horz" wrap="square" lIns="68580" tIns="34290" rIns="68580" bIns="34290" numCol="1" anchor="t" anchorCtr="0" compatLnSpc="1">
            <a:prstTxWarp prst="textNoShape">
              <a:avLst/>
            </a:prstTxWarp>
            <a:noAutofit/>
          </a:bodyPr>
          <a:lstStyle/>
          <a:p>
            <a:pPr algn="l" eaLnBrk="1" hangingPunct="1">
              <a:spcAft>
                <a:spcPct val="40000"/>
              </a:spcAft>
            </a:pPr>
            <a:r>
              <a:rPr lang="en-US" altLang="en-US" dirty="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Store Front Elements:</a:t>
            </a:r>
            <a:endParaRPr lang="en-US" altLang="ja-JP" dirty="0">
              <a:solidFill>
                <a:srgbClr val="000000"/>
              </a:solidFill>
              <a:latin typeface="Verdana" panose="020B0604030504040204" pitchFamily="34" charset="0"/>
              <a:ea typeface="MS PGothic" panose="020B0600070205080204" pitchFamily="34" charset="-128"/>
            </a:endParaRPr>
          </a:p>
          <a:p>
            <a:pPr marL="257175" lvl="1" indent="-171450" algn="l">
              <a:lnSpc>
                <a:spcPct val="95000"/>
              </a:lnSpc>
              <a:buClr>
                <a:srgbClr val="008000"/>
              </a:buClr>
              <a:buFontTx/>
              <a:buChar char="•"/>
            </a:pPr>
            <a:r>
              <a:rPr lang="en-US" altLang="ja-JP" sz="1800" dirty="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Sign, logo, or banners</a:t>
            </a:r>
          </a:p>
          <a:p>
            <a:pPr marL="257175" lvl="1" indent="-171450" algn="l">
              <a:lnSpc>
                <a:spcPct val="95000"/>
              </a:lnSpc>
              <a:buClr>
                <a:srgbClr val="008000"/>
              </a:buClr>
              <a:buFontTx/>
              <a:buChar char="•"/>
            </a:pPr>
            <a:r>
              <a:rPr lang="en-US" altLang="ja-JP" sz="1800" dirty="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Marquee or awning </a:t>
            </a:r>
          </a:p>
          <a:p>
            <a:pPr marL="257175" lvl="1" indent="-171450" algn="l">
              <a:lnSpc>
                <a:spcPct val="95000"/>
              </a:lnSpc>
              <a:buClr>
                <a:srgbClr val="008000"/>
              </a:buClr>
              <a:buFontTx/>
              <a:buChar char="•"/>
            </a:pPr>
            <a:r>
              <a:rPr lang="en-US" altLang="ja-JP" sz="1800" dirty="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Planters and exterior window displays</a:t>
            </a:r>
          </a:p>
          <a:p>
            <a:pPr marL="257175" lvl="1" indent="-171450" algn="l">
              <a:lnSpc>
                <a:spcPct val="95000"/>
              </a:lnSpc>
              <a:buClr>
                <a:srgbClr val="008000"/>
              </a:buClr>
              <a:buFontTx/>
              <a:buChar char="•"/>
            </a:pPr>
            <a:r>
              <a:rPr lang="en-US" altLang="ja-JP" sz="1800" dirty="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Exterior design landscaping, and outdoor lighting</a:t>
            </a:r>
          </a:p>
          <a:p>
            <a:pPr marL="257175" lvl="1" indent="-171450" algn="l">
              <a:lnSpc>
                <a:spcPct val="95000"/>
              </a:lnSpc>
              <a:buClr>
                <a:srgbClr val="008000"/>
              </a:buClr>
              <a:buFontTx/>
              <a:buChar char="•"/>
            </a:pPr>
            <a:endParaRPr lang="en-US" altLang="ja-JP" sz="1800" dirty="0">
              <a:solidFill>
                <a:srgbClr val="000000"/>
              </a:solidFill>
              <a:latin typeface="Verdana" panose="020B0604030504040204" pitchFamily="34" charset="0"/>
              <a:ea typeface="MS PGothic" panose="020B0600070205080204" pitchFamily="34" charset="-128"/>
            </a:endParaRPr>
          </a:p>
        </p:txBody>
      </p:sp>
      <p:pic>
        <p:nvPicPr>
          <p:cNvPr id="12292" name="Picture 5">
            <a:extLst>
              <a:ext uri="{FF2B5EF4-FFF2-40B4-BE49-F238E27FC236}">
                <a16:creationId xmlns:a16="http://schemas.microsoft.com/office/drawing/2014/main" id="{B1F54132-566A-4F76-A4EA-F72D7C458C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44" y="3007360"/>
            <a:ext cx="3201646" cy="2136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6">
            <a:extLst>
              <a:ext uri="{FF2B5EF4-FFF2-40B4-BE49-F238E27FC236}">
                <a16:creationId xmlns:a16="http://schemas.microsoft.com/office/drawing/2014/main" id="{B9B5ECF4-3C49-465C-82CF-AA89A426DD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9620" y="3007360"/>
            <a:ext cx="3203357" cy="2136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7">
            <a:extLst>
              <a:ext uri="{FF2B5EF4-FFF2-40B4-BE49-F238E27FC236}">
                <a16:creationId xmlns:a16="http://schemas.microsoft.com/office/drawing/2014/main" id="{CFF5ED1E-C13E-40E2-BF51-E68B82699C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3233" y="3007360"/>
            <a:ext cx="2970767" cy="2121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6B38AD70-9376-48D0-B42F-E621B5805AA7}"/>
              </a:ext>
            </a:extLst>
          </p:cNvPr>
          <p:cNvSpPr txBox="1">
            <a:spLocks/>
          </p:cNvSpPr>
          <p:nvPr/>
        </p:nvSpPr>
        <p:spPr>
          <a:xfrm>
            <a:off x="457200" y="-145370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Exa"/>
              <a:buNone/>
              <a:defRPr sz="60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375"/>
              </a:buClr>
              <a:buSzPts val="2800"/>
              <a:buFont typeface="Lexend Exa"/>
              <a:buNone/>
              <a:defRPr sz="2800" b="0" i="0" u="none" strike="noStrike" cap="none">
                <a:solidFill>
                  <a:srgbClr val="005375"/>
                </a:solidFill>
                <a:latin typeface="Lexend Exa"/>
                <a:ea typeface="Lexend Exa"/>
                <a:cs typeface="Lexend Exa"/>
                <a:sym typeface="Lexend Exa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375"/>
              </a:buClr>
              <a:buSzPts val="2800"/>
              <a:buFont typeface="Lexend Exa"/>
              <a:buNone/>
              <a:defRPr sz="2800" b="0" i="0" u="none" strike="noStrike" cap="none">
                <a:solidFill>
                  <a:srgbClr val="005375"/>
                </a:solidFill>
                <a:latin typeface="Lexend Exa"/>
                <a:ea typeface="Lexend Exa"/>
                <a:cs typeface="Lexend Exa"/>
                <a:sym typeface="Lexend Exa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375"/>
              </a:buClr>
              <a:buSzPts val="2800"/>
              <a:buFont typeface="Lexend Exa"/>
              <a:buNone/>
              <a:defRPr sz="2800" b="0" i="0" u="none" strike="noStrike" cap="none">
                <a:solidFill>
                  <a:srgbClr val="005375"/>
                </a:solidFill>
                <a:latin typeface="Lexend Exa"/>
                <a:ea typeface="Lexend Exa"/>
                <a:cs typeface="Lexend Exa"/>
                <a:sym typeface="Lexend Exa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375"/>
              </a:buClr>
              <a:buSzPts val="2800"/>
              <a:buFont typeface="Lexend Exa"/>
              <a:buNone/>
              <a:defRPr sz="2800" b="0" i="0" u="none" strike="noStrike" cap="none">
                <a:solidFill>
                  <a:srgbClr val="005375"/>
                </a:solidFill>
                <a:latin typeface="Lexend Exa"/>
                <a:ea typeface="Lexend Exa"/>
                <a:cs typeface="Lexend Exa"/>
                <a:sym typeface="Lexend Exa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375"/>
              </a:buClr>
              <a:buSzPts val="2800"/>
              <a:buFont typeface="Lexend Exa"/>
              <a:buNone/>
              <a:defRPr sz="2800" b="0" i="0" u="none" strike="noStrike" cap="none">
                <a:solidFill>
                  <a:srgbClr val="005375"/>
                </a:solidFill>
                <a:latin typeface="Lexend Exa"/>
                <a:ea typeface="Lexend Exa"/>
                <a:cs typeface="Lexend Exa"/>
                <a:sym typeface="Lexend Exa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375"/>
              </a:buClr>
              <a:buSzPts val="2800"/>
              <a:buFont typeface="Lexend Exa"/>
              <a:buNone/>
              <a:defRPr sz="2800" b="0" i="0" u="none" strike="noStrike" cap="none">
                <a:solidFill>
                  <a:srgbClr val="005375"/>
                </a:solidFill>
                <a:latin typeface="Lexend Exa"/>
                <a:ea typeface="Lexend Exa"/>
                <a:cs typeface="Lexend Exa"/>
                <a:sym typeface="Lexend Exa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375"/>
              </a:buClr>
              <a:buSzPts val="2800"/>
              <a:buFont typeface="Lexend Exa"/>
              <a:buNone/>
              <a:defRPr sz="2800" b="0" i="0" u="none" strike="noStrike" cap="none">
                <a:solidFill>
                  <a:srgbClr val="005375"/>
                </a:solidFill>
                <a:latin typeface="Lexend Exa"/>
                <a:ea typeface="Lexend Exa"/>
                <a:cs typeface="Lexend Exa"/>
                <a:sym typeface="Lexend Exa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375"/>
              </a:buClr>
              <a:buSzPts val="2800"/>
              <a:buFont typeface="Lexend Exa"/>
              <a:buNone/>
              <a:defRPr sz="2800" b="0" i="0" u="none" strike="noStrike" cap="none">
                <a:solidFill>
                  <a:srgbClr val="005375"/>
                </a:solidFill>
                <a:latin typeface="Lexend Exa"/>
                <a:ea typeface="Lexend Exa"/>
                <a:cs typeface="Lexend Exa"/>
                <a:sym typeface="Lexend Exa"/>
              </a:defRPr>
            </a:lvl9pPr>
          </a:lstStyle>
          <a:p>
            <a:r>
              <a:rPr lang="en-US" sz="4000" dirty="0"/>
              <a:t>Store Front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69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69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269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269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698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980" grpId="0" uiExpand="1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8" name="Rectangle 4">
            <a:extLst>
              <a:ext uri="{FF2B5EF4-FFF2-40B4-BE49-F238E27FC236}">
                <a16:creationId xmlns:a16="http://schemas.microsoft.com/office/drawing/2014/main" id="{D0D953D4-E122-4E64-AFA0-38893851DEF2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420370" y="1135380"/>
            <a:ext cx="5829300" cy="33718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spcFirstLastPara="1" vert="horz" wrap="square" lIns="68580" tIns="34290" rIns="68580" bIns="34290" numCol="1" anchor="t" anchorCtr="0" compatLnSpc="1">
            <a:prstTxWarp prst="textNoShape">
              <a:avLst/>
            </a:prstTxWarp>
            <a:noAutofit/>
          </a:bodyPr>
          <a:lstStyle/>
          <a:p>
            <a:pPr algn="l" eaLnBrk="1" hangingPunct="1">
              <a:spcAft>
                <a:spcPct val="40000"/>
              </a:spcAft>
              <a:buFont typeface="Symbol" panose="05050102010706020507" pitchFamily="18" charset="2"/>
              <a:buNone/>
            </a:pPr>
            <a:r>
              <a:rPr lang="en-US" altLang="ja-JP" b="1" u="sng" dirty="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Signs</a:t>
            </a:r>
            <a:r>
              <a:rPr lang="en-US" altLang="ja-JP" dirty="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:   attract attention, </a:t>
            </a:r>
            <a:br>
              <a:rPr lang="en-US" altLang="ja-JP" dirty="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</a:br>
            <a:r>
              <a:rPr lang="en-US" altLang="ja-JP" dirty="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advertise and should be </a:t>
            </a:r>
            <a:br>
              <a:rPr lang="en-US" altLang="ja-JP" dirty="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</a:br>
            <a:r>
              <a:rPr lang="en-US" altLang="ja-JP" dirty="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original, easily </a:t>
            </a:r>
            <a:br>
              <a:rPr lang="en-US" altLang="ja-JP" dirty="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</a:br>
            <a:r>
              <a:rPr lang="en-US" altLang="ja-JP" dirty="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recognizable, and placed </a:t>
            </a:r>
            <a:br>
              <a:rPr lang="en-US" altLang="ja-JP" dirty="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</a:br>
            <a:r>
              <a:rPr lang="en-US" altLang="ja-JP" dirty="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where seen (often several locations)</a:t>
            </a:r>
            <a:endParaRPr lang="en-US" altLang="ja-JP" b="1" u="sng" dirty="0">
              <a:solidFill>
                <a:srgbClr val="000000"/>
              </a:solidFill>
              <a:latin typeface="Verdana" panose="020B0604030504040204" pitchFamily="34" charset="0"/>
              <a:ea typeface="MS PGothic" panose="020B0600070205080204" pitchFamily="34" charset="-128"/>
            </a:endParaRPr>
          </a:p>
          <a:p>
            <a:pPr algn="l" eaLnBrk="1" hangingPunct="1">
              <a:spcAft>
                <a:spcPct val="40000"/>
              </a:spcAft>
            </a:pPr>
            <a:r>
              <a:rPr lang="en-US" altLang="ja-JP" b="1" u="sng" dirty="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Awnings</a:t>
            </a:r>
            <a:r>
              <a:rPr lang="en-US" altLang="ja-JP" dirty="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:  architectural canopy that extends over a store’s entrance  </a:t>
            </a:r>
          </a:p>
          <a:p>
            <a:pPr>
              <a:spcAft>
                <a:spcPct val="40000"/>
              </a:spcAft>
            </a:pPr>
            <a:r>
              <a:rPr lang="en-US" altLang="ja-JP" b="1" u="sng" dirty="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Marquee</a:t>
            </a:r>
            <a:r>
              <a:rPr lang="en-US" altLang="ja-JP" dirty="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 canopy </a:t>
            </a:r>
            <a:r>
              <a:rPr lang="en-US" altLang="en-US" dirty="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often identifiable by a surrounding cache of light bulbs, </a:t>
            </a:r>
            <a:br>
              <a:rPr lang="en-US" altLang="en-US" dirty="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</a:br>
            <a:r>
              <a:rPr lang="en-US" altLang="en-US" dirty="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usually yellow or white, that </a:t>
            </a:r>
            <a:br>
              <a:rPr lang="en-US" altLang="en-US" dirty="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</a:br>
            <a:r>
              <a:rPr lang="en-US" altLang="en-US" dirty="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flash intermittently </a:t>
            </a:r>
          </a:p>
        </p:txBody>
      </p:sp>
      <p:pic>
        <p:nvPicPr>
          <p:cNvPr id="10245" name="Picture 9">
            <a:extLst>
              <a:ext uri="{FF2B5EF4-FFF2-40B4-BE49-F238E27FC236}">
                <a16:creationId xmlns:a16="http://schemas.microsoft.com/office/drawing/2014/main" id="{4E36AAAE-F201-48B9-A517-A59DA83CA4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54" b="26389"/>
          <a:stretch>
            <a:fillRect/>
          </a:stretch>
        </p:blipFill>
        <p:spPr bwMode="auto">
          <a:xfrm>
            <a:off x="5440207" y="3388996"/>
            <a:ext cx="2727719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Picture 7" descr="McDonald's sales improve as it starts returning to normal">
            <a:extLst>
              <a:ext uri="{FF2B5EF4-FFF2-40B4-BE49-F238E27FC236}">
                <a16:creationId xmlns:a16="http://schemas.microsoft.com/office/drawing/2014/main" id="{066DCCB1-5C5F-4C02-A01E-A7F5A7DA17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3920" y="524827"/>
            <a:ext cx="2993572" cy="157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1BC20E9A-140A-49CF-A015-EECD5E03543C}"/>
              </a:ext>
            </a:extLst>
          </p:cNvPr>
          <p:cNvSpPr txBox="1">
            <a:spLocks/>
          </p:cNvSpPr>
          <p:nvPr/>
        </p:nvSpPr>
        <p:spPr>
          <a:xfrm>
            <a:off x="430847" y="148185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Exa"/>
              <a:buNone/>
              <a:defRPr sz="60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375"/>
              </a:buClr>
              <a:buSzPts val="2800"/>
              <a:buFont typeface="Lexend Exa"/>
              <a:buNone/>
              <a:defRPr sz="2800" b="0" i="0" u="none" strike="noStrike" cap="none">
                <a:solidFill>
                  <a:srgbClr val="005375"/>
                </a:solidFill>
                <a:latin typeface="Lexend Exa"/>
                <a:ea typeface="Lexend Exa"/>
                <a:cs typeface="Lexend Exa"/>
                <a:sym typeface="Lexend Exa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375"/>
              </a:buClr>
              <a:buSzPts val="2800"/>
              <a:buFont typeface="Lexend Exa"/>
              <a:buNone/>
              <a:defRPr sz="2800" b="0" i="0" u="none" strike="noStrike" cap="none">
                <a:solidFill>
                  <a:srgbClr val="005375"/>
                </a:solidFill>
                <a:latin typeface="Lexend Exa"/>
                <a:ea typeface="Lexend Exa"/>
                <a:cs typeface="Lexend Exa"/>
                <a:sym typeface="Lexend Exa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375"/>
              </a:buClr>
              <a:buSzPts val="2800"/>
              <a:buFont typeface="Lexend Exa"/>
              <a:buNone/>
              <a:defRPr sz="2800" b="0" i="0" u="none" strike="noStrike" cap="none">
                <a:solidFill>
                  <a:srgbClr val="005375"/>
                </a:solidFill>
                <a:latin typeface="Lexend Exa"/>
                <a:ea typeface="Lexend Exa"/>
                <a:cs typeface="Lexend Exa"/>
                <a:sym typeface="Lexend Exa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375"/>
              </a:buClr>
              <a:buSzPts val="2800"/>
              <a:buFont typeface="Lexend Exa"/>
              <a:buNone/>
              <a:defRPr sz="2800" b="0" i="0" u="none" strike="noStrike" cap="none">
                <a:solidFill>
                  <a:srgbClr val="005375"/>
                </a:solidFill>
                <a:latin typeface="Lexend Exa"/>
                <a:ea typeface="Lexend Exa"/>
                <a:cs typeface="Lexend Exa"/>
                <a:sym typeface="Lexend Exa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375"/>
              </a:buClr>
              <a:buSzPts val="2800"/>
              <a:buFont typeface="Lexend Exa"/>
              <a:buNone/>
              <a:defRPr sz="2800" b="0" i="0" u="none" strike="noStrike" cap="none">
                <a:solidFill>
                  <a:srgbClr val="005375"/>
                </a:solidFill>
                <a:latin typeface="Lexend Exa"/>
                <a:ea typeface="Lexend Exa"/>
                <a:cs typeface="Lexend Exa"/>
                <a:sym typeface="Lexend Exa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375"/>
              </a:buClr>
              <a:buSzPts val="2800"/>
              <a:buFont typeface="Lexend Exa"/>
              <a:buNone/>
              <a:defRPr sz="2800" b="0" i="0" u="none" strike="noStrike" cap="none">
                <a:solidFill>
                  <a:srgbClr val="005375"/>
                </a:solidFill>
                <a:latin typeface="Lexend Exa"/>
                <a:ea typeface="Lexend Exa"/>
                <a:cs typeface="Lexend Exa"/>
                <a:sym typeface="Lexend Exa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375"/>
              </a:buClr>
              <a:buSzPts val="2800"/>
              <a:buFont typeface="Lexend Exa"/>
              <a:buNone/>
              <a:defRPr sz="2800" b="0" i="0" u="none" strike="noStrike" cap="none">
                <a:solidFill>
                  <a:srgbClr val="005375"/>
                </a:solidFill>
                <a:latin typeface="Lexend Exa"/>
                <a:ea typeface="Lexend Exa"/>
                <a:cs typeface="Lexend Exa"/>
                <a:sym typeface="Lexend Exa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375"/>
              </a:buClr>
              <a:buSzPts val="2800"/>
              <a:buFont typeface="Lexend Exa"/>
              <a:buNone/>
              <a:defRPr sz="2800" b="0" i="0" u="none" strike="noStrike" cap="none">
                <a:solidFill>
                  <a:srgbClr val="005375"/>
                </a:solidFill>
                <a:latin typeface="Lexend Exa"/>
                <a:ea typeface="Lexend Exa"/>
                <a:cs typeface="Lexend Exa"/>
                <a:sym typeface="Lexend Exa"/>
              </a:defRPr>
            </a:lvl9pPr>
          </a:lstStyle>
          <a:p>
            <a:r>
              <a:rPr lang="en-US" sz="4000" dirty="0"/>
              <a:t>Store Front</a:t>
            </a:r>
          </a:p>
        </p:txBody>
      </p:sp>
      <p:pic>
        <p:nvPicPr>
          <p:cNvPr id="2050" name="Picture 2" descr="NYC Storefront Vacancy Registration…a solution or more problems">
            <a:extLst>
              <a:ext uri="{FF2B5EF4-FFF2-40B4-BE49-F238E27FC236}">
                <a16:creationId xmlns:a16="http://schemas.microsoft.com/office/drawing/2014/main" id="{858BA39B-B736-4591-BDA2-FBC0B7DFA0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1027" y="3060817"/>
            <a:ext cx="3700619" cy="2082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90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90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290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028" grpId="0" uiExpand="1" build="p" autoUpdateAnimBg="0" advAuto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8" name="Rectangle 4">
            <a:extLst>
              <a:ext uri="{FF2B5EF4-FFF2-40B4-BE49-F238E27FC236}">
                <a16:creationId xmlns:a16="http://schemas.microsoft.com/office/drawing/2014/main" id="{4A1EA4F2-6016-4677-B898-CFEDAD0AFAFA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399666" y="1319531"/>
            <a:ext cx="3833813" cy="33718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spcFirstLastPara="1" vert="horz" wrap="square" lIns="68580" tIns="34290" rIns="68580" bIns="34290" numCol="1" anchor="t" anchorCtr="0" compatLnSpc="1">
            <a:prstTxWarp prst="textNoShape">
              <a:avLst/>
            </a:prstTxWarp>
            <a:noAutofit/>
          </a:bodyPr>
          <a:lstStyle/>
          <a:p>
            <a:pPr algn="l" eaLnBrk="1" hangingPunct="1">
              <a:spcAft>
                <a:spcPct val="40000"/>
              </a:spcAft>
            </a:pPr>
            <a:r>
              <a:rPr lang="en-US" altLang="ja-JP" sz="1800" b="1" u="sng" dirty="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Entrances</a:t>
            </a:r>
            <a:r>
              <a:rPr lang="en-US" altLang="ja-JP" sz="1800" dirty="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 are usually designed with customer convenience and store security in mind  </a:t>
            </a:r>
          </a:p>
          <a:p>
            <a:pPr algn="l" eaLnBrk="1" hangingPunct="1">
              <a:spcAft>
                <a:spcPct val="40000"/>
              </a:spcAft>
            </a:pPr>
            <a:r>
              <a:rPr lang="en-US" altLang="ja-JP" sz="1800" dirty="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Large companies have several entrances, small companies have one to </a:t>
            </a:r>
            <a:br>
              <a:rPr lang="en-US" altLang="ja-JP" sz="1800" dirty="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</a:br>
            <a:r>
              <a:rPr lang="en-US" altLang="ja-JP" sz="1800" dirty="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two</a:t>
            </a:r>
          </a:p>
        </p:txBody>
      </p:sp>
      <p:pic>
        <p:nvPicPr>
          <p:cNvPr id="14345" name="Picture 9" descr="6 Things You'll Never See at Walmart Again | Eat This Not That">
            <a:extLst>
              <a:ext uri="{FF2B5EF4-FFF2-40B4-BE49-F238E27FC236}">
                <a16:creationId xmlns:a16="http://schemas.microsoft.com/office/drawing/2014/main" id="{D7AB8C3A-2936-4FD3-ACC4-4E7AC69FF6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2783" y="1564095"/>
            <a:ext cx="3486150" cy="2553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3" name="Picture 7" descr="A Tour of Memorable Paris Shops - Fathom">
            <a:extLst>
              <a:ext uri="{FF2B5EF4-FFF2-40B4-BE49-F238E27FC236}">
                <a16:creationId xmlns:a16="http://schemas.microsoft.com/office/drawing/2014/main" id="{1D0C98B0-380D-4C2B-A6D6-86719B112C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2783" y="1025921"/>
            <a:ext cx="3953646" cy="370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47DB8D8C-A66A-4873-AACE-D758C41E687D}"/>
              </a:ext>
            </a:extLst>
          </p:cNvPr>
          <p:cNvSpPr txBox="1">
            <a:spLocks/>
          </p:cNvSpPr>
          <p:nvPr/>
        </p:nvSpPr>
        <p:spPr>
          <a:xfrm>
            <a:off x="399666" y="168671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Exa"/>
              <a:buNone/>
              <a:defRPr sz="60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375"/>
              </a:buClr>
              <a:buSzPts val="2800"/>
              <a:buFont typeface="Lexend Exa"/>
              <a:buNone/>
              <a:defRPr sz="2800" b="0" i="0" u="none" strike="noStrike" cap="none">
                <a:solidFill>
                  <a:srgbClr val="005375"/>
                </a:solidFill>
                <a:latin typeface="Lexend Exa"/>
                <a:ea typeface="Lexend Exa"/>
                <a:cs typeface="Lexend Exa"/>
                <a:sym typeface="Lexend Exa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375"/>
              </a:buClr>
              <a:buSzPts val="2800"/>
              <a:buFont typeface="Lexend Exa"/>
              <a:buNone/>
              <a:defRPr sz="2800" b="0" i="0" u="none" strike="noStrike" cap="none">
                <a:solidFill>
                  <a:srgbClr val="005375"/>
                </a:solidFill>
                <a:latin typeface="Lexend Exa"/>
                <a:ea typeface="Lexend Exa"/>
                <a:cs typeface="Lexend Exa"/>
                <a:sym typeface="Lexend Exa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375"/>
              </a:buClr>
              <a:buSzPts val="2800"/>
              <a:buFont typeface="Lexend Exa"/>
              <a:buNone/>
              <a:defRPr sz="2800" b="0" i="0" u="none" strike="noStrike" cap="none">
                <a:solidFill>
                  <a:srgbClr val="005375"/>
                </a:solidFill>
                <a:latin typeface="Lexend Exa"/>
                <a:ea typeface="Lexend Exa"/>
                <a:cs typeface="Lexend Exa"/>
                <a:sym typeface="Lexend Exa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375"/>
              </a:buClr>
              <a:buSzPts val="2800"/>
              <a:buFont typeface="Lexend Exa"/>
              <a:buNone/>
              <a:defRPr sz="2800" b="0" i="0" u="none" strike="noStrike" cap="none">
                <a:solidFill>
                  <a:srgbClr val="005375"/>
                </a:solidFill>
                <a:latin typeface="Lexend Exa"/>
                <a:ea typeface="Lexend Exa"/>
                <a:cs typeface="Lexend Exa"/>
                <a:sym typeface="Lexend Exa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375"/>
              </a:buClr>
              <a:buSzPts val="2800"/>
              <a:buFont typeface="Lexend Exa"/>
              <a:buNone/>
              <a:defRPr sz="2800" b="0" i="0" u="none" strike="noStrike" cap="none">
                <a:solidFill>
                  <a:srgbClr val="005375"/>
                </a:solidFill>
                <a:latin typeface="Lexend Exa"/>
                <a:ea typeface="Lexend Exa"/>
                <a:cs typeface="Lexend Exa"/>
                <a:sym typeface="Lexend Exa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375"/>
              </a:buClr>
              <a:buSzPts val="2800"/>
              <a:buFont typeface="Lexend Exa"/>
              <a:buNone/>
              <a:defRPr sz="2800" b="0" i="0" u="none" strike="noStrike" cap="none">
                <a:solidFill>
                  <a:srgbClr val="005375"/>
                </a:solidFill>
                <a:latin typeface="Lexend Exa"/>
                <a:ea typeface="Lexend Exa"/>
                <a:cs typeface="Lexend Exa"/>
                <a:sym typeface="Lexend Exa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375"/>
              </a:buClr>
              <a:buSzPts val="2800"/>
              <a:buFont typeface="Lexend Exa"/>
              <a:buNone/>
              <a:defRPr sz="2800" b="0" i="0" u="none" strike="noStrike" cap="none">
                <a:solidFill>
                  <a:srgbClr val="005375"/>
                </a:solidFill>
                <a:latin typeface="Lexend Exa"/>
                <a:ea typeface="Lexend Exa"/>
                <a:cs typeface="Lexend Exa"/>
                <a:sym typeface="Lexend Exa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375"/>
              </a:buClr>
              <a:buSzPts val="2800"/>
              <a:buFont typeface="Lexend Exa"/>
              <a:buNone/>
              <a:defRPr sz="2800" b="0" i="0" u="none" strike="noStrike" cap="none">
                <a:solidFill>
                  <a:srgbClr val="005375"/>
                </a:solidFill>
                <a:latin typeface="Lexend Exa"/>
                <a:ea typeface="Lexend Exa"/>
                <a:cs typeface="Lexend Exa"/>
                <a:sym typeface="Lexend Exa"/>
              </a:defRPr>
            </a:lvl9pPr>
          </a:lstStyle>
          <a:p>
            <a:r>
              <a:rPr lang="en-US" sz="4000" dirty="0"/>
              <a:t>Store Front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90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290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3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3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3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028" grpId="0" build="p" autoUpdateAnimBg="0" advAuto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3">
            <a:extLst>
              <a:ext uri="{FF2B5EF4-FFF2-40B4-BE49-F238E27FC236}">
                <a16:creationId xmlns:a16="http://schemas.microsoft.com/office/drawing/2014/main" id="{4B3E77E6-684C-48AC-91BF-E7713731565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auto">
          <a:xfrm>
            <a:off x="683260" y="1240311"/>
            <a:ext cx="8149111" cy="7429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0000"/>
                  </a:outerShdw>
                </a:effectLst>
              </a14:hiddenEffects>
            </a:ext>
          </a:extLst>
        </p:spPr>
        <p:txBody>
          <a:bodyPr spcFirstLastPara="1" vert="horz" wrap="square" lIns="68580" tIns="34290" rIns="68580" bIns="34290" numCol="1" anchor="t" anchorCtr="0" compatLnSpc="1">
            <a:prstTxWarp prst="textNoShape">
              <a:avLst/>
            </a:prstTxWarp>
            <a:noAutofit/>
          </a:bodyPr>
          <a:lstStyle/>
          <a:p>
            <a:pPr>
              <a:tabLst>
                <a:tab pos="4371975" algn="l"/>
              </a:tabLst>
            </a:pPr>
            <a:r>
              <a:rPr lang="en-US" altLang="ja-JP" sz="1800" b="1" dirty="0">
                <a:solidFill>
                  <a:srgbClr val="FF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Store Interior:  </a:t>
            </a:r>
            <a:r>
              <a:rPr lang="en-US" altLang="ja-JP" sz="1800" dirty="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the visual aspects of the inside of your store that make a good selling atmosphere and that are designed around a target customer</a:t>
            </a:r>
            <a:br>
              <a:rPr lang="en-US" altLang="ja-JP" sz="1800" dirty="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</a:br>
            <a:endParaRPr lang="en-US" altLang="en-US" sz="1800" b="1" dirty="0">
              <a:solidFill>
                <a:srgbClr val="000066"/>
              </a:solidFill>
              <a:latin typeface="Verdana" panose="020B0604030504040204" pitchFamily="34" charset="0"/>
              <a:ea typeface="MS PGothic" panose="020B0600070205080204" pitchFamily="34" charset="-128"/>
            </a:endParaRPr>
          </a:p>
        </p:txBody>
      </p:sp>
      <p:pic>
        <p:nvPicPr>
          <p:cNvPr id="18435" name="Picture 7">
            <a:extLst>
              <a:ext uri="{FF2B5EF4-FFF2-40B4-BE49-F238E27FC236}">
                <a16:creationId xmlns:a16="http://schemas.microsoft.com/office/drawing/2014/main" id="{51794242-F744-47E7-8549-BE3EBA495E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3583" y="1886325"/>
            <a:ext cx="2948305" cy="3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1076" name="Rectangle 4">
            <a:extLst>
              <a:ext uri="{FF2B5EF4-FFF2-40B4-BE49-F238E27FC236}">
                <a16:creationId xmlns:a16="http://schemas.microsoft.com/office/drawing/2014/main" id="{27352FF9-6801-4037-86A9-2DB089B7EFF0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683260" y="2302062"/>
            <a:ext cx="5772150" cy="2057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spcFirstLastPara="1" vert="horz" wrap="square" lIns="68580" tIns="34290" rIns="68580" bIns="34290" numCol="1" anchor="t" anchorCtr="0" compatLnSpc="1">
            <a:prstTxWarp prst="textNoShape">
              <a:avLst/>
            </a:prstTxWarp>
            <a:noAutofit/>
          </a:bodyPr>
          <a:lstStyle/>
          <a:p>
            <a:pPr algn="l" eaLnBrk="1" hangingPunct="1">
              <a:spcAft>
                <a:spcPct val="40000"/>
              </a:spcAft>
              <a:buFont typeface="Symbol" panose="05050102010706020507" pitchFamily="18" charset="2"/>
              <a:buNone/>
            </a:pPr>
            <a:r>
              <a:rPr lang="en-US" altLang="ja-JP" dirty="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Tools that create an inviting store interior:</a:t>
            </a:r>
          </a:p>
          <a:p>
            <a:pPr marL="257175" lvl="1" indent="-171450" algn="l">
              <a:lnSpc>
                <a:spcPct val="90000"/>
              </a:lnSpc>
              <a:spcAft>
                <a:spcPct val="20000"/>
              </a:spcAft>
              <a:buClr>
                <a:srgbClr val="008000"/>
              </a:buClr>
              <a:buFontTx/>
              <a:buChar char="•"/>
            </a:pPr>
            <a:r>
              <a:rPr lang="en-US" altLang="ja-JP" sz="1800" dirty="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Mannequins and innovative props</a:t>
            </a:r>
          </a:p>
          <a:p>
            <a:pPr marL="257175" lvl="1" indent="-171450" algn="l">
              <a:lnSpc>
                <a:spcPct val="90000"/>
              </a:lnSpc>
              <a:spcAft>
                <a:spcPct val="20000"/>
              </a:spcAft>
              <a:buClr>
                <a:srgbClr val="008000"/>
              </a:buClr>
              <a:buFontTx/>
              <a:buChar char="•"/>
            </a:pPr>
            <a:r>
              <a:rPr lang="en-US" altLang="ja-JP" sz="1800" dirty="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Seating</a:t>
            </a:r>
          </a:p>
          <a:p>
            <a:pPr marL="257175" lvl="1" indent="-171450" algn="l">
              <a:lnSpc>
                <a:spcPct val="90000"/>
              </a:lnSpc>
              <a:spcAft>
                <a:spcPct val="20000"/>
              </a:spcAft>
              <a:buClr>
                <a:srgbClr val="008000"/>
              </a:buClr>
              <a:buFontTx/>
              <a:buChar char="•"/>
            </a:pPr>
            <a:r>
              <a:rPr lang="en-US" altLang="ja-JP" sz="1800" dirty="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Floor and wall covering selections</a:t>
            </a:r>
          </a:p>
          <a:p>
            <a:pPr marL="257175" lvl="1" indent="-171450" algn="l">
              <a:lnSpc>
                <a:spcPct val="90000"/>
              </a:lnSpc>
              <a:spcAft>
                <a:spcPct val="20000"/>
              </a:spcAft>
              <a:buClr>
                <a:srgbClr val="008000"/>
              </a:buClr>
              <a:buFontTx/>
              <a:buChar char="•"/>
            </a:pPr>
            <a:r>
              <a:rPr lang="en-US" altLang="ja-JP" sz="1800" dirty="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Lighting and colors</a:t>
            </a:r>
          </a:p>
          <a:p>
            <a:pPr marL="257175" lvl="1" indent="-171450" algn="l">
              <a:lnSpc>
                <a:spcPct val="90000"/>
              </a:lnSpc>
              <a:spcAft>
                <a:spcPct val="20000"/>
              </a:spcAft>
              <a:buClr>
                <a:srgbClr val="008000"/>
              </a:buClr>
              <a:buFontTx/>
              <a:buChar char="•"/>
            </a:pPr>
            <a:r>
              <a:rPr lang="en-US" altLang="ja-JP" sz="1800" dirty="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Store fixtures, interior signage, </a:t>
            </a:r>
            <a:br>
              <a:rPr lang="en-US" altLang="ja-JP" sz="1800" dirty="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</a:br>
            <a:r>
              <a:rPr lang="en-US" altLang="ja-JP" sz="1800" dirty="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and graphics</a:t>
            </a:r>
            <a:endParaRPr lang="en-US" altLang="en-US" sz="1800" dirty="0">
              <a:solidFill>
                <a:srgbClr val="000000"/>
              </a:solidFill>
              <a:latin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684DFDF-461F-42A2-BBBB-CA8C4E34993B}"/>
              </a:ext>
            </a:extLst>
          </p:cNvPr>
          <p:cNvSpPr txBox="1">
            <a:spLocks/>
          </p:cNvSpPr>
          <p:nvPr/>
        </p:nvSpPr>
        <p:spPr>
          <a:xfrm>
            <a:off x="457200" y="224493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Exa"/>
              <a:buNone/>
              <a:defRPr sz="60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375"/>
              </a:buClr>
              <a:buSzPts val="2800"/>
              <a:buFont typeface="Lexend Exa"/>
              <a:buNone/>
              <a:defRPr sz="2800" b="0" i="0" u="none" strike="noStrike" cap="none">
                <a:solidFill>
                  <a:srgbClr val="005375"/>
                </a:solidFill>
                <a:latin typeface="Lexend Exa"/>
                <a:ea typeface="Lexend Exa"/>
                <a:cs typeface="Lexend Exa"/>
                <a:sym typeface="Lexend Exa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375"/>
              </a:buClr>
              <a:buSzPts val="2800"/>
              <a:buFont typeface="Lexend Exa"/>
              <a:buNone/>
              <a:defRPr sz="2800" b="0" i="0" u="none" strike="noStrike" cap="none">
                <a:solidFill>
                  <a:srgbClr val="005375"/>
                </a:solidFill>
                <a:latin typeface="Lexend Exa"/>
                <a:ea typeface="Lexend Exa"/>
                <a:cs typeface="Lexend Exa"/>
                <a:sym typeface="Lexend Exa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375"/>
              </a:buClr>
              <a:buSzPts val="2800"/>
              <a:buFont typeface="Lexend Exa"/>
              <a:buNone/>
              <a:defRPr sz="2800" b="0" i="0" u="none" strike="noStrike" cap="none">
                <a:solidFill>
                  <a:srgbClr val="005375"/>
                </a:solidFill>
                <a:latin typeface="Lexend Exa"/>
                <a:ea typeface="Lexend Exa"/>
                <a:cs typeface="Lexend Exa"/>
                <a:sym typeface="Lexend Exa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375"/>
              </a:buClr>
              <a:buSzPts val="2800"/>
              <a:buFont typeface="Lexend Exa"/>
              <a:buNone/>
              <a:defRPr sz="2800" b="0" i="0" u="none" strike="noStrike" cap="none">
                <a:solidFill>
                  <a:srgbClr val="005375"/>
                </a:solidFill>
                <a:latin typeface="Lexend Exa"/>
                <a:ea typeface="Lexend Exa"/>
                <a:cs typeface="Lexend Exa"/>
                <a:sym typeface="Lexend Exa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375"/>
              </a:buClr>
              <a:buSzPts val="2800"/>
              <a:buFont typeface="Lexend Exa"/>
              <a:buNone/>
              <a:defRPr sz="2800" b="0" i="0" u="none" strike="noStrike" cap="none">
                <a:solidFill>
                  <a:srgbClr val="005375"/>
                </a:solidFill>
                <a:latin typeface="Lexend Exa"/>
                <a:ea typeface="Lexend Exa"/>
                <a:cs typeface="Lexend Exa"/>
                <a:sym typeface="Lexend Exa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375"/>
              </a:buClr>
              <a:buSzPts val="2800"/>
              <a:buFont typeface="Lexend Exa"/>
              <a:buNone/>
              <a:defRPr sz="2800" b="0" i="0" u="none" strike="noStrike" cap="none">
                <a:solidFill>
                  <a:srgbClr val="005375"/>
                </a:solidFill>
                <a:latin typeface="Lexend Exa"/>
                <a:ea typeface="Lexend Exa"/>
                <a:cs typeface="Lexend Exa"/>
                <a:sym typeface="Lexend Exa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375"/>
              </a:buClr>
              <a:buSzPts val="2800"/>
              <a:buFont typeface="Lexend Exa"/>
              <a:buNone/>
              <a:defRPr sz="2800" b="0" i="0" u="none" strike="noStrike" cap="none">
                <a:solidFill>
                  <a:srgbClr val="005375"/>
                </a:solidFill>
                <a:latin typeface="Lexend Exa"/>
                <a:ea typeface="Lexend Exa"/>
                <a:cs typeface="Lexend Exa"/>
                <a:sym typeface="Lexend Exa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375"/>
              </a:buClr>
              <a:buSzPts val="2800"/>
              <a:buFont typeface="Lexend Exa"/>
              <a:buNone/>
              <a:defRPr sz="2800" b="0" i="0" u="none" strike="noStrike" cap="none">
                <a:solidFill>
                  <a:srgbClr val="005375"/>
                </a:solidFill>
                <a:latin typeface="Lexend Exa"/>
                <a:ea typeface="Lexend Exa"/>
                <a:cs typeface="Lexend Exa"/>
                <a:sym typeface="Lexend Exa"/>
              </a:defRPr>
            </a:lvl9pPr>
          </a:lstStyle>
          <a:p>
            <a:r>
              <a:rPr lang="en-US" sz="4000" dirty="0"/>
              <a:t>2. Store Interior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10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310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310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310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10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3107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1076" grpId="0" uiExpand="1" build="p" autoUpdateAnimBg="0" advAuto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100" name="Rectangle 4">
            <a:extLst>
              <a:ext uri="{FF2B5EF4-FFF2-40B4-BE49-F238E27FC236}">
                <a16:creationId xmlns:a16="http://schemas.microsoft.com/office/drawing/2014/main" id="{0CA48B51-ABA3-438C-8DDB-5AEAC0D846B9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469495" y="795059"/>
            <a:ext cx="8212347" cy="21145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spcFirstLastPara="1" vert="horz" wrap="square" lIns="68580" tIns="34290" rIns="68580" bIns="34290" numCol="1" anchor="t" anchorCtr="0" compatLnSpc="1">
            <a:prstTxWarp prst="textNoShape">
              <a:avLst/>
            </a:prstTxWarp>
            <a:noAutofit/>
          </a:bodyPr>
          <a:lstStyle/>
          <a:p>
            <a:pPr marL="257175" indent="-257175">
              <a:spcAft>
                <a:spcPct val="40000"/>
              </a:spcAft>
              <a:buFontTx/>
              <a:buChar char="•"/>
            </a:pPr>
            <a:r>
              <a:rPr lang="en-US" altLang="ja-JP" dirty="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Colors &amp; Lighting appeal to different customers</a:t>
            </a:r>
          </a:p>
          <a:p>
            <a:pPr marL="600075" lvl="1" indent="-257175" algn="l">
              <a:buFont typeface="Arial" panose="020B0604020202020204" pitchFamily="34" charset="0"/>
              <a:buChar char="•"/>
            </a:pPr>
            <a:r>
              <a:rPr lang="en-US" altLang="ja-JP" sz="1800" dirty="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Bright colors and bright lighting for teens</a:t>
            </a:r>
          </a:p>
          <a:p>
            <a:pPr marL="600075" lvl="1" indent="-257175" algn="l">
              <a:buFont typeface="Arial" panose="020B0604020202020204" pitchFamily="34" charset="0"/>
              <a:buChar char="•"/>
            </a:pPr>
            <a:r>
              <a:rPr lang="en-US" altLang="ja-JP" sz="1800" dirty="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Pastels and soft lighting appeals to adults</a:t>
            </a:r>
          </a:p>
          <a:p>
            <a:pPr marL="600075" lvl="1" indent="-257175" algn="l">
              <a:buFont typeface="Arial" panose="020B0604020202020204" pitchFamily="34" charset="0"/>
              <a:buChar char="•"/>
            </a:pPr>
            <a:r>
              <a:rPr lang="en-US" altLang="ja-JP" sz="1800" dirty="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Superstores use fluorescent while prestige retailers use chandeliers and specialty lighting</a:t>
            </a:r>
            <a:br>
              <a:rPr lang="en-US" altLang="ja-JP" sz="1500" dirty="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</a:br>
            <a:endParaRPr lang="en-US" altLang="ja-JP" sz="1500" dirty="0">
              <a:solidFill>
                <a:srgbClr val="000000"/>
              </a:solidFill>
              <a:latin typeface="Verdana" panose="020B0604030504040204" pitchFamily="34" charset="0"/>
              <a:ea typeface="MS PGothic" panose="020B0600070205080204" pitchFamily="34" charset="-128"/>
            </a:endParaRPr>
          </a:p>
        </p:txBody>
      </p:sp>
      <p:pic>
        <p:nvPicPr>
          <p:cNvPr id="19462" name="Picture 6" descr="2018 Best Store Designs of the Year | design:retail">
            <a:extLst>
              <a:ext uri="{FF2B5EF4-FFF2-40B4-BE49-F238E27FC236}">
                <a16:creationId xmlns:a16="http://schemas.microsoft.com/office/drawing/2014/main" id="{6C9DDEE8-E581-4D35-A258-5266C57F31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91"/>
          <a:stretch/>
        </p:blipFill>
        <p:spPr bwMode="auto">
          <a:xfrm>
            <a:off x="4688711" y="2338892"/>
            <a:ext cx="4064137" cy="2847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FA613FC-7C82-4A49-8E91-84CDAEAE1E7C}"/>
              </a:ext>
            </a:extLst>
          </p:cNvPr>
          <p:cNvSpPr txBox="1"/>
          <p:nvPr/>
        </p:nvSpPr>
        <p:spPr>
          <a:xfrm>
            <a:off x="1143000" y="2017734"/>
            <a:ext cx="2691456" cy="14219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57175" indent="-257175">
              <a:spcAft>
                <a:spcPct val="40000"/>
              </a:spcAft>
              <a:buFontTx/>
              <a:buChar char="•"/>
            </a:pPr>
            <a:endParaRPr lang="en-US" altLang="ja-JP" sz="1600" dirty="0">
              <a:latin typeface="Verdana" panose="020B0604030504040204" pitchFamily="34" charset="0"/>
              <a:ea typeface="MS PGothic" panose="020B0600070205080204" pitchFamily="34" charset="-128"/>
            </a:endParaRPr>
          </a:p>
          <a:p>
            <a:pPr marL="257175" indent="-257175">
              <a:spcAft>
                <a:spcPct val="40000"/>
              </a:spcAft>
              <a:buFontTx/>
              <a:buChar char="•"/>
            </a:pPr>
            <a:r>
              <a:rPr lang="en-US" altLang="ja-JP" sz="1600" dirty="0">
                <a:latin typeface="Verdana" panose="020B0604030504040204" pitchFamily="34" charset="0"/>
                <a:ea typeface="MS PGothic" panose="020B0600070205080204" pitchFamily="34" charset="-128"/>
              </a:rPr>
              <a:t>Interior graphics and signs are used to promote items or give store directions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56E4014-12DF-49C4-8630-E553E6723DF4}"/>
              </a:ext>
            </a:extLst>
          </p:cNvPr>
          <p:cNvSpPr txBox="1"/>
          <p:nvPr/>
        </p:nvSpPr>
        <p:spPr>
          <a:xfrm>
            <a:off x="1039440" y="3535903"/>
            <a:ext cx="284877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57175" indent="-257175">
              <a:spcAft>
                <a:spcPct val="40000"/>
              </a:spcAft>
              <a:buFontTx/>
              <a:buChar char="•"/>
            </a:pPr>
            <a:r>
              <a:rPr lang="en-US" altLang="ja-JP" sz="1600" dirty="0">
                <a:latin typeface="Verdana" panose="020B0604030504040204" pitchFamily="34" charset="0"/>
                <a:ea typeface="MS PGothic" panose="020B0600070205080204" pitchFamily="34" charset="-128"/>
              </a:rPr>
              <a:t>Walls are covered to reinforce store image or used to display merchandise above eye line</a:t>
            </a:r>
            <a:endParaRPr lang="en-US" altLang="en-US" sz="1600" dirty="0">
              <a:latin typeface="Verdan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9464" name="Picture 8" descr="Giordano Store High Resolution Stock Photography and Images - Alamy">
            <a:extLst>
              <a:ext uri="{FF2B5EF4-FFF2-40B4-BE49-F238E27FC236}">
                <a16:creationId xmlns:a16="http://schemas.microsoft.com/office/drawing/2014/main" id="{CB250874-FBCB-4479-A927-19736499C2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33" b="9378"/>
          <a:stretch/>
        </p:blipFill>
        <p:spPr bwMode="auto">
          <a:xfrm>
            <a:off x="4634957" y="2338892"/>
            <a:ext cx="4064137" cy="2804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7C045F3D-50BB-4291-8FDE-3A6548DB0AFE}"/>
              </a:ext>
            </a:extLst>
          </p:cNvPr>
          <p:cNvSpPr txBox="1">
            <a:spLocks/>
          </p:cNvSpPr>
          <p:nvPr/>
        </p:nvSpPr>
        <p:spPr>
          <a:xfrm>
            <a:off x="452243" y="-1587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Exa"/>
              <a:buNone/>
              <a:defRPr sz="60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375"/>
              </a:buClr>
              <a:buSzPts val="2800"/>
              <a:buFont typeface="Lexend Exa"/>
              <a:buNone/>
              <a:defRPr sz="2800" b="0" i="0" u="none" strike="noStrike" cap="none">
                <a:solidFill>
                  <a:srgbClr val="005375"/>
                </a:solidFill>
                <a:latin typeface="Lexend Exa"/>
                <a:ea typeface="Lexend Exa"/>
                <a:cs typeface="Lexend Exa"/>
                <a:sym typeface="Lexend Exa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375"/>
              </a:buClr>
              <a:buSzPts val="2800"/>
              <a:buFont typeface="Lexend Exa"/>
              <a:buNone/>
              <a:defRPr sz="2800" b="0" i="0" u="none" strike="noStrike" cap="none">
                <a:solidFill>
                  <a:srgbClr val="005375"/>
                </a:solidFill>
                <a:latin typeface="Lexend Exa"/>
                <a:ea typeface="Lexend Exa"/>
                <a:cs typeface="Lexend Exa"/>
                <a:sym typeface="Lexend Exa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375"/>
              </a:buClr>
              <a:buSzPts val="2800"/>
              <a:buFont typeface="Lexend Exa"/>
              <a:buNone/>
              <a:defRPr sz="2800" b="0" i="0" u="none" strike="noStrike" cap="none">
                <a:solidFill>
                  <a:srgbClr val="005375"/>
                </a:solidFill>
                <a:latin typeface="Lexend Exa"/>
                <a:ea typeface="Lexend Exa"/>
                <a:cs typeface="Lexend Exa"/>
                <a:sym typeface="Lexend Exa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375"/>
              </a:buClr>
              <a:buSzPts val="2800"/>
              <a:buFont typeface="Lexend Exa"/>
              <a:buNone/>
              <a:defRPr sz="2800" b="0" i="0" u="none" strike="noStrike" cap="none">
                <a:solidFill>
                  <a:srgbClr val="005375"/>
                </a:solidFill>
                <a:latin typeface="Lexend Exa"/>
                <a:ea typeface="Lexend Exa"/>
                <a:cs typeface="Lexend Exa"/>
                <a:sym typeface="Lexend Exa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375"/>
              </a:buClr>
              <a:buSzPts val="2800"/>
              <a:buFont typeface="Lexend Exa"/>
              <a:buNone/>
              <a:defRPr sz="2800" b="0" i="0" u="none" strike="noStrike" cap="none">
                <a:solidFill>
                  <a:srgbClr val="005375"/>
                </a:solidFill>
                <a:latin typeface="Lexend Exa"/>
                <a:ea typeface="Lexend Exa"/>
                <a:cs typeface="Lexend Exa"/>
                <a:sym typeface="Lexend Exa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375"/>
              </a:buClr>
              <a:buSzPts val="2800"/>
              <a:buFont typeface="Lexend Exa"/>
              <a:buNone/>
              <a:defRPr sz="2800" b="0" i="0" u="none" strike="noStrike" cap="none">
                <a:solidFill>
                  <a:srgbClr val="005375"/>
                </a:solidFill>
                <a:latin typeface="Lexend Exa"/>
                <a:ea typeface="Lexend Exa"/>
                <a:cs typeface="Lexend Exa"/>
                <a:sym typeface="Lexend Exa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375"/>
              </a:buClr>
              <a:buSzPts val="2800"/>
              <a:buFont typeface="Lexend Exa"/>
              <a:buNone/>
              <a:defRPr sz="2800" b="0" i="0" u="none" strike="noStrike" cap="none">
                <a:solidFill>
                  <a:srgbClr val="005375"/>
                </a:solidFill>
                <a:latin typeface="Lexend Exa"/>
                <a:ea typeface="Lexend Exa"/>
                <a:cs typeface="Lexend Exa"/>
                <a:sym typeface="Lexend Exa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375"/>
              </a:buClr>
              <a:buSzPts val="2800"/>
              <a:buFont typeface="Lexend Exa"/>
              <a:buNone/>
              <a:defRPr sz="2800" b="0" i="0" u="none" strike="noStrike" cap="none">
                <a:solidFill>
                  <a:srgbClr val="005375"/>
                </a:solidFill>
                <a:latin typeface="Lexend Exa"/>
                <a:ea typeface="Lexend Exa"/>
                <a:cs typeface="Lexend Exa"/>
                <a:sym typeface="Lexend Exa"/>
              </a:defRPr>
            </a:lvl9pPr>
          </a:lstStyle>
          <a:p>
            <a:r>
              <a:rPr lang="en-US" sz="4000" dirty="0"/>
              <a:t>2. Store Interior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2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2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21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21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94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4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4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100" grpId="0" uiExpand="1" build="p" autoUpdateAnimBg="0" advAuto="0"/>
      <p:bldP spid="7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10F9F9-BA3A-4D5F-81EE-CB4BE26C74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mc:AlternateContent xmlns:mc="http://schemas.openxmlformats.org/markup-compatibility/2006">
        <mc:Choice xmlns:we="http://schemas.microsoft.com/office/webextensions/webextension/2010/11" xmlns:pca="http://schemas.microsoft.com/office/powerpoint/2013/contentapp" Requires="we pca">
          <p:graphicFrame>
            <p:nvGraphicFramePr>
              <p:cNvPr id="4" name="Content Placeholder 3" title="Poll Everywhere">
                <a:extLst>
                  <a:ext uri="{FF2B5EF4-FFF2-40B4-BE49-F238E27FC236}">
                    <a16:creationId xmlns:a16="http://schemas.microsoft.com/office/drawing/2014/main" id="{1247AEF5-F7C0-448F-BC5E-D8401C32E7E2}"/>
                  </a:ext>
                </a:extLst>
              </p:cNvPr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2755840067"/>
                  </p:ext>
                </p:extLst>
              </p:nvPr>
            </p:nvGraphicFramePr>
            <p:xfrm>
              <a:off x="215900" y="82550"/>
              <a:ext cx="8928100" cy="5060949"/>
            </p:xfrm>
            <a:graphic>
              <a:graphicData uri="http://schemas.microsoft.com/office/webextensions/webextension/2010/11">
                <we:webextensionref xmlns:we="http://schemas.microsoft.com/office/webextensions/webextension/2010/11" xmlns:r="http://schemas.openxmlformats.org/officeDocument/2006/relationships" r:id="rId2"/>
              </a:graphicData>
            </a:graphic>
          </p:graphicFrame>
        </mc:Choice>
        <mc:Fallback>
          <p:pic>
            <p:nvPicPr>
              <p:cNvPr id="4" name="Content Placeholder 3" title="Poll Everywhere">
                <a:extLst>
                  <a:ext uri="{FF2B5EF4-FFF2-40B4-BE49-F238E27FC236}">
                    <a16:creationId xmlns:a16="http://schemas.microsoft.com/office/drawing/2014/main" id="{1247AEF5-F7C0-448F-BC5E-D8401C32E7E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15900" y="82550"/>
                <a:ext cx="8928100" cy="5060949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6451323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4" name="Picture 6" descr="Image result for store design">
            <a:extLst>
              <a:ext uri="{FF2B5EF4-FFF2-40B4-BE49-F238E27FC236}">
                <a16:creationId xmlns:a16="http://schemas.microsoft.com/office/drawing/2014/main" id="{2BE19181-DB61-4E5D-8B54-A99434E06A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7132" y="2282428"/>
            <a:ext cx="4283869" cy="2861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8">
            <a:extLst>
              <a:ext uri="{FF2B5EF4-FFF2-40B4-BE49-F238E27FC236}">
                <a16:creationId xmlns:a16="http://schemas.microsoft.com/office/drawing/2014/main" id="{BDB976DA-C7B4-4968-A788-1C605887FB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4633913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4F5DA24-4AA1-43EC-A071-D2AE590128E5}"/>
              </a:ext>
            </a:extLst>
          </p:cNvPr>
          <p:cNvSpPr txBox="1"/>
          <p:nvPr/>
        </p:nvSpPr>
        <p:spPr>
          <a:xfrm>
            <a:off x="5961529" y="297614"/>
            <a:ext cx="2599765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Who is your target customer?  </a:t>
            </a:r>
          </a:p>
          <a:p>
            <a:r>
              <a:rPr lang="en-US" dirty="0"/>
              <a:t> </a:t>
            </a:r>
          </a:p>
          <a:p>
            <a:pPr algn="ctr"/>
            <a:r>
              <a:rPr lang="en-US" dirty="0"/>
              <a:t>High end, upper class, middle class, or everyone?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Probably higher class, wealthy women in the 30s and older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01E11C7-A83D-4F83-A79A-9E1A1F61E8B5}"/>
              </a:ext>
            </a:extLst>
          </p:cNvPr>
          <p:cNvSpPr txBox="1"/>
          <p:nvPr/>
        </p:nvSpPr>
        <p:spPr>
          <a:xfrm>
            <a:off x="1039905" y="3314581"/>
            <a:ext cx="259976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Who is your target customer on the right?  </a:t>
            </a:r>
          </a:p>
          <a:p>
            <a:r>
              <a:rPr lang="en-US" dirty="0"/>
              <a:t> </a:t>
            </a:r>
          </a:p>
          <a:p>
            <a:pPr algn="ctr"/>
            <a:r>
              <a:rPr lang="en-US" dirty="0"/>
              <a:t>High end, upper class, middle class, or everyone?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Probably middle class, active men  in their the 30s – 50s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4" name="Rectangle 4">
            <a:extLst>
              <a:ext uri="{FF2B5EF4-FFF2-40B4-BE49-F238E27FC236}">
                <a16:creationId xmlns:a16="http://schemas.microsoft.com/office/drawing/2014/main" id="{AE3EC3AC-386B-4DA1-9740-D8C3429F262D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422909" y="514350"/>
            <a:ext cx="8082735" cy="857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spcFirstLastPara="1" vert="horz" wrap="square" lIns="68580" tIns="34290" rIns="68580" bIns="34290" numCol="1" anchor="t" anchorCtr="0" compatLnSpc="1">
            <a:prstTxWarp prst="textNoShape">
              <a:avLst/>
            </a:prstTxWarp>
            <a:noAutofit/>
          </a:bodyPr>
          <a:lstStyle/>
          <a:p>
            <a:pPr algn="l" eaLnBrk="1" hangingPunct="1">
              <a:spcAft>
                <a:spcPct val="40000"/>
              </a:spcAft>
              <a:buFont typeface="Symbol" panose="05050102010706020507" pitchFamily="18" charset="2"/>
              <a:buNone/>
            </a:pPr>
            <a:r>
              <a:rPr lang="en-US" altLang="ja-JP" sz="2400" b="1" dirty="0">
                <a:solidFill>
                  <a:srgbClr val="CA0C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fixtures</a:t>
            </a:r>
            <a:r>
              <a:rPr lang="en-US" altLang="en-US" sz="2400" b="1" dirty="0">
                <a:solidFill>
                  <a:srgbClr val="CA0C0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solidFill>
                  <a:srgbClr val="CA0C00"/>
                </a:solidFill>
                <a:latin typeface="Webdings" panose="05030102010509060703" pitchFamily="18" charset="2"/>
                <a:cs typeface="Times New Roman" panose="02020603050405020304" pitchFamily="18" charset="0"/>
              </a:rPr>
              <a:t>X</a:t>
            </a:r>
            <a:r>
              <a:rPr lang="en-US" altLang="ja-JP" sz="2400" dirty="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. Fixtures are permanent or movable store furnishings that hold and display merchandise</a:t>
            </a:r>
          </a:p>
        </p:txBody>
      </p:sp>
      <p:pic>
        <p:nvPicPr>
          <p:cNvPr id="21510" name="Picture 6" descr="Retail Logistics &amp; Store Fixture Installation | Beltmann Logistics">
            <a:extLst>
              <a:ext uri="{FF2B5EF4-FFF2-40B4-BE49-F238E27FC236}">
                <a16:creationId xmlns:a16="http://schemas.microsoft.com/office/drawing/2014/main" id="{79EC2D7C-8005-439A-9598-030B446398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5705" y="1493520"/>
            <a:ext cx="4143375" cy="331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4">
            <a:extLst>
              <a:ext uri="{FF2B5EF4-FFF2-40B4-BE49-F238E27FC236}">
                <a16:creationId xmlns:a16="http://schemas.microsoft.com/office/drawing/2014/main" id="{BA01658B-6B9E-4489-9A65-03AF6954A1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5388" y="1939434"/>
            <a:ext cx="2734585" cy="2422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l" eaLnBrk="1" hangingPunct="1">
              <a:spcAft>
                <a:spcPct val="40000"/>
              </a:spcAft>
              <a:buFont typeface="Symbol" panose="05050102010706020507" pitchFamily="18" charset="2"/>
              <a:buNone/>
            </a:pPr>
            <a:r>
              <a:rPr lang="en-US" altLang="ja-JP" sz="2000" dirty="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The basic types of fixtures include:</a:t>
            </a:r>
          </a:p>
          <a:p>
            <a:pPr marL="257175" lvl="1" indent="-171450" algn="l" eaLnBrk="1" hangingPunct="1">
              <a:lnSpc>
                <a:spcPct val="90000"/>
              </a:lnSpc>
              <a:spcAft>
                <a:spcPct val="30000"/>
              </a:spcAft>
              <a:buClr>
                <a:srgbClr val="008000"/>
              </a:buClr>
              <a:buFontTx/>
              <a:buChar char="•"/>
            </a:pPr>
            <a:r>
              <a:rPr lang="en-US" altLang="ja-JP" sz="2000" dirty="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Display cases, tables, and counters</a:t>
            </a:r>
          </a:p>
          <a:p>
            <a:pPr marL="257175" lvl="1" indent="-171450" algn="l" eaLnBrk="1" hangingPunct="1">
              <a:lnSpc>
                <a:spcPct val="90000"/>
              </a:lnSpc>
              <a:spcAft>
                <a:spcPct val="30000"/>
              </a:spcAft>
              <a:buClr>
                <a:srgbClr val="008000"/>
              </a:buClr>
              <a:buFontTx/>
              <a:buChar char="•"/>
            </a:pPr>
            <a:r>
              <a:rPr lang="en-US" altLang="ja-JP" sz="2000" dirty="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Shelving units, racks, and bins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3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24" grpId="0" build="p" autoUpdateAnimBg="0" advAuto="0"/>
      <p:bldP spid="7" grpId="0" build="p" autoUpdateAnimBg="0" advAuto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3">
            <a:extLst>
              <a:ext uri="{FF2B5EF4-FFF2-40B4-BE49-F238E27FC236}">
                <a16:creationId xmlns:a16="http://schemas.microsoft.com/office/drawing/2014/main" id="{B87802D2-36E5-472B-A8E8-E0A9998106D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auto">
          <a:xfrm>
            <a:off x="650239" y="571499"/>
            <a:ext cx="8062439" cy="914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0000"/>
                  </a:outerShdw>
                </a:effectLst>
              </a14:hiddenEffects>
            </a:ext>
          </a:extLst>
        </p:spPr>
        <p:txBody>
          <a:bodyPr spcFirstLastPara="1" vert="horz" wrap="square" lIns="68580" tIns="34290" rIns="68580" bIns="34290" numCol="1" anchor="t" anchorCtr="0" compatLnSpc="1">
            <a:prstTxWarp prst="textNoShape">
              <a:avLst/>
            </a:prstTxWarp>
            <a:noAutofit/>
          </a:bodyPr>
          <a:lstStyle/>
          <a:p>
            <a:pPr>
              <a:tabLst>
                <a:tab pos="4371975" algn="l"/>
              </a:tabLst>
            </a:pPr>
            <a:r>
              <a:rPr lang="en-US" altLang="ja-JP" sz="2400" b="1" dirty="0">
                <a:solidFill>
                  <a:srgbClr val="FF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Interior Displays:  </a:t>
            </a:r>
            <a:r>
              <a:rPr lang="en-US" altLang="ja-JP" sz="2400" dirty="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creative, innovative, or well-organized ways to showcase your products with stands/display cases </a:t>
            </a:r>
            <a:br>
              <a:rPr lang="en-US" altLang="ja-JP" sz="1800" dirty="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</a:br>
            <a:endParaRPr lang="en-US" altLang="en-US" sz="1800" b="1" dirty="0">
              <a:solidFill>
                <a:srgbClr val="000066"/>
              </a:solidFill>
              <a:latin typeface="Verdana" panose="020B0604030504040204" pitchFamily="34" charset="0"/>
              <a:ea typeface="MS PGothic" panose="020B0600070205080204" pitchFamily="34" charset="-128"/>
            </a:endParaRPr>
          </a:p>
        </p:txBody>
      </p:sp>
      <p:sp>
        <p:nvSpPr>
          <p:cNvPr id="134148" name="Rectangle 4">
            <a:extLst>
              <a:ext uri="{FF2B5EF4-FFF2-40B4-BE49-F238E27FC236}">
                <a16:creationId xmlns:a16="http://schemas.microsoft.com/office/drawing/2014/main" id="{2AD99599-4C25-45E0-8785-E0BFC3EC8B7A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804437" y="1805221"/>
            <a:ext cx="5715000" cy="2057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spcFirstLastPara="1" vert="horz" wrap="square" lIns="68580" tIns="34290" rIns="68580" bIns="34290" numCol="1" anchor="t" anchorCtr="0" compatLnSpc="1">
            <a:prstTxWarp prst="textNoShape">
              <a:avLst/>
            </a:prstTxWarp>
            <a:noAutofit/>
          </a:bodyPr>
          <a:lstStyle/>
          <a:p>
            <a:pPr marL="257175" indent="-257175">
              <a:spcAft>
                <a:spcPct val="40000"/>
              </a:spcAft>
              <a:buFont typeface="Arial" panose="020B0604020202020204" pitchFamily="34" charset="0"/>
              <a:buChar char="•"/>
            </a:pPr>
            <a:r>
              <a:rPr lang="en-US" altLang="ja-JP" sz="2000" dirty="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If interior displays are done well, they enable customers to make</a:t>
            </a:r>
            <a:br>
              <a:rPr lang="en-US" altLang="ja-JP" sz="2000" dirty="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</a:br>
            <a:r>
              <a:rPr lang="en-US" altLang="ja-JP" sz="2000" dirty="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a selection without </a:t>
            </a:r>
            <a:br>
              <a:rPr lang="en-US" altLang="ja-JP" sz="2000" dirty="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</a:br>
            <a:r>
              <a:rPr lang="en-US" altLang="ja-JP" sz="2000" dirty="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the assistance of a </a:t>
            </a:r>
            <a:br>
              <a:rPr lang="en-US" altLang="ja-JP" sz="2000" dirty="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</a:br>
            <a:r>
              <a:rPr lang="en-US" altLang="ja-JP" sz="2000" dirty="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salesclerk </a:t>
            </a:r>
          </a:p>
          <a:p>
            <a:pPr algn="l" eaLnBrk="1" hangingPunct="1">
              <a:spcAft>
                <a:spcPct val="40000"/>
              </a:spcAft>
              <a:buFont typeface="Symbol" panose="05050102010706020507" pitchFamily="18" charset="2"/>
              <a:buNone/>
            </a:pPr>
            <a:endParaRPr lang="en-US" altLang="ja-JP" dirty="0">
              <a:solidFill>
                <a:srgbClr val="000000"/>
              </a:solidFill>
              <a:latin typeface="Verdana" panose="020B0604030504040204" pitchFamily="34" charset="0"/>
              <a:ea typeface="MS PGothic" panose="020B0600070205080204" pitchFamily="34" charset="-128"/>
            </a:endParaRPr>
          </a:p>
          <a:p>
            <a:pPr algn="l" eaLnBrk="1" hangingPunct="1">
              <a:spcAft>
                <a:spcPct val="40000"/>
              </a:spcAft>
              <a:buFont typeface="Symbol" panose="05050102010706020507" pitchFamily="18" charset="2"/>
              <a:buNone/>
            </a:pPr>
            <a:r>
              <a:rPr lang="en-US" altLang="ja-JP" sz="1500" i="1" dirty="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Ex:  Probably not </a:t>
            </a:r>
            <a:br>
              <a:rPr lang="en-US" altLang="ja-JP" sz="1500" i="1" dirty="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</a:br>
            <a:r>
              <a:rPr lang="en-US" altLang="ja-JP" sz="1500" i="1" dirty="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able to do this alone but </a:t>
            </a:r>
            <a:br>
              <a:rPr lang="en-US" altLang="ja-JP" sz="1500" i="1" dirty="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</a:br>
            <a:r>
              <a:rPr lang="en-US" altLang="ja-JP" sz="1500" i="1" dirty="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maybe that is the intent?</a:t>
            </a:r>
          </a:p>
        </p:txBody>
      </p:sp>
      <p:pic>
        <p:nvPicPr>
          <p:cNvPr id="22533" name="Picture 1">
            <a:extLst>
              <a:ext uri="{FF2B5EF4-FFF2-40B4-BE49-F238E27FC236}">
                <a16:creationId xmlns:a16="http://schemas.microsoft.com/office/drawing/2014/main" id="{C28A751E-8EDC-4C76-8637-F36EF2494F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9366" y="2301480"/>
            <a:ext cx="3617119" cy="2712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4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41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148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11C3F1-8A65-4E33-B1D5-825463C06A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9153" y="487681"/>
            <a:ext cx="7930227" cy="3394472"/>
          </a:xfrm>
        </p:spPr>
        <p:txBody>
          <a:bodyPr/>
          <a:lstStyle/>
          <a:p>
            <a:r>
              <a:rPr lang="en-US" b="1" dirty="0">
                <a:solidFill>
                  <a:schemeClr val="tx1">
                    <a:lumMod val="10000"/>
                  </a:schemeClr>
                </a:solidFill>
              </a:rPr>
              <a:t>Easy to view and get product without assistance. Can view without digging and won’t have as much rearranging to do as customers  won’t pick up items if </a:t>
            </a:r>
            <a:br>
              <a:rPr lang="en-US" b="1" dirty="0">
                <a:solidFill>
                  <a:schemeClr val="tx1">
                    <a:lumMod val="10000"/>
                  </a:schemeClr>
                </a:solidFill>
              </a:rPr>
            </a:br>
            <a:r>
              <a:rPr lang="en-US" b="1" dirty="0">
                <a:solidFill>
                  <a:schemeClr val="tx1">
                    <a:lumMod val="10000"/>
                  </a:schemeClr>
                </a:solidFill>
              </a:rPr>
              <a:t>they are not </a:t>
            </a:r>
            <a:br>
              <a:rPr lang="en-US" b="1" dirty="0">
                <a:solidFill>
                  <a:schemeClr val="tx1">
                    <a:lumMod val="10000"/>
                  </a:schemeClr>
                </a:solidFill>
              </a:rPr>
            </a:br>
            <a:r>
              <a:rPr lang="en-US" b="1" dirty="0">
                <a:solidFill>
                  <a:schemeClr val="tx1">
                    <a:lumMod val="10000"/>
                  </a:schemeClr>
                </a:solidFill>
              </a:rPr>
              <a:t>interested</a:t>
            </a:r>
          </a:p>
        </p:txBody>
      </p:sp>
      <p:pic>
        <p:nvPicPr>
          <p:cNvPr id="31746" name="Picture 2" descr="RETAIL DISPLAYS - Retail Products">
            <a:extLst>
              <a:ext uri="{FF2B5EF4-FFF2-40B4-BE49-F238E27FC236}">
                <a16:creationId xmlns:a16="http://schemas.microsoft.com/office/drawing/2014/main" id="{07FCB6B6-35CF-4B47-B8EF-1202E295D1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2614" y="1564640"/>
            <a:ext cx="4425747" cy="331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542257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">
            <a:extLst>
              <a:ext uri="{FF2B5EF4-FFF2-40B4-BE49-F238E27FC236}">
                <a16:creationId xmlns:a16="http://schemas.microsoft.com/office/drawing/2014/main" id="{8B75CE42-CD1F-4CED-AEE2-80D67D153CF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auto">
          <a:xfrm>
            <a:off x="695604" y="1252848"/>
            <a:ext cx="7752791" cy="7429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0000"/>
                  </a:outerShdw>
                </a:effectLst>
              </a14:hiddenEffects>
            </a:ext>
          </a:extLst>
        </p:spPr>
        <p:txBody>
          <a:bodyPr spcFirstLastPara="1" vert="horz" wrap="square" lIns="68580" tIns="34290" rIns="68580" bIns="34290" numCol="1" anchor="t" anchorCtr="0" compatLnSpc="1">
            <a:prstTxWarp prst="textNoShape">
              <a:avLst/>
            </a:prstTxWarp>
            <a:noAutofit/>
          </a:bodyPr>
          <a:lstStyle/>
          <a:p>
            <a:pPr algn="l" eaLnBrk="1" hangingPunct="1"/>
            <a:r>
              <a:rPr lang="en-US" altLang="ja-JP" sz="2400" b="1" dirty="0">
                <a:solidFill>
                  <a:srgbClr val="CA0C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Store layout</a:t>
            </a:r>
            <a:r>
              <a:rPr lang="en-US" altLang="en-US" sz="2400" b="1" dirty="0">
                <a:solidFill>
                  <a:srgbClr val="CA0C0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solidFill>
                  <a:srgbClr val="CA0C00"/>
                </a:solidFill>
                <a:latin typeface="Webdings" panose="05030102010509060703" pitchFamily="18" charset="2"/>
                <a:cs typeface="Times New Roman" panose="02020603050405020304" pitchFamily="18" charset="0"/>
              </a:rPr>
              <a:t>X</a:t>
            </a:r>
            <a:r>
              <a:rPr lang="en-US" altLang="ja-JP" sz="2400" dirty="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 ways a store uses floor space to facilitate and promote sales and serve customers. </a:t>
            </a:r>
            <a:br>
              <a:rPr lang="en-US" altLang="ja-JP" sz="1800" dirty="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</a:br>
            <a:endParaRPr lang="en-US" altLang="en-US" sz="1800" b="1" dirty="0">
              <a:solidFill>
                <a:srgbClr val="000066"/>
              </a:solidFill>
              <a:latin typeface="Verdana" panose="020B0604030504040204" pitchFamily="34" charset="0"/>
              <a:ea typeface="MS PGothic" panose="020B0600070205080204" pitchFamily="34" charset="-128"/>
            </a:endParaRPr>
          </a:p>
        </p:txBody>
      </p:sp>
      <p:sp>
        <p:nvSpPr>
          <p:cNvPr id="15364" name="Text Box 6">
            <a:extLst>
              <a:ext uri="{FF2B5EF4-FFF2-40B4-BE49-F238E27FC236}">
                <a16:creationId xmlns:a16="http://schemas.microsoft.com/office/drawing/2014/main" id="{A14802C6-5335-4062-985A-D08DE9D7B3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1908" y="4390390"/>
            <a:ext cx="4572000" cy="196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675">
                <a:latin typeface="Verdana" panose="020B0604030504040204" pitchFamily="34" charset="0"/>
              </a:rPr>
              <a:t>Marketing Essentials Chapter 18, Section 18.1</a:t>
            </a:r>
          </a:p>
        </p:txBody>
      </p:sp>
      <p:pic>
        <p:nvPicPr>
          <p:cNvPr id="15365" name="Picture 7" descr="http://4.bp.blogspot.com/_JnsqzeshLWs/TQUgXT93kYI/AAAAAAAABcA/wBhCn36jy4M/s1600/wsj_store_layout_1.jpg">
            <a:hlinkClick r:id="rId2"/>
            <a:extLst>
              <a:ext uri="{FF2B5EF4-FFF2-40B4-BE49-F238E27FC236}">
                <a16:creationId xmlns:a16="http://schemas.microsoft.com/office/drawing/2014/main" id="{D5EE66C5-B982-4DC0-8072-F482A1AF4F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368" y="2168784"/>
            <a:ext cx="5323285" cy="296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7" descr="Target - Wilson Yard - Chicago, Illinois - Sales Floor | Flickr">
            <a:extLst>
              <a:ext uri="{FF2B5EF4-FFF2-40B4-BE49-F238E27FC236}">
                <a16:creationId xmlns:a16="http://schemas.microsoft.com/office/drawing/2014/main" id="{00506DCC-BECA-4547-BBA9-E274A98A3E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168784"/>
            <a:ext cx="5029200" cy="3008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2B6DF33D-3924-4740-A6A0-528A5C62488F}"/>
              </a:ext>
            </a:extLst>
          </p:cNvPr>
          <p:cNvSpPr txBox="1">
            <a:spLocks/>
          </p:cNvSpPr>
          <p:nvPr/>
        </p:nvSpPr>
        <p:spPr>
          <a:xfrm>
            <a:off x="457200" y="224493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Exa"/>
              <a:buNone/>
              <a:defRPr sz="60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375"/>
              </a:buClr>
              <a:buSzPts val="2800"/>
              <a:buFont typeface="Lexend Exa"/>
              <a:buNone/>
              <a:defRPr sz="2800" b="0" i="0" u="none" strike="noStrike" cap="none">
                <a:solidFill>
                  <a:srgbClr val="005375"/>
                </a:solidFill>
                <a:latin typeface="Lexend Exa"/>
                <a:ea typeface="Lexend Exa"/>
                <a:cs typeface="Lexend Exa"/>
                <a:sym typeface="Lexend Exa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375"/>
              </a:buClr>
              <a:buSzPts val="2800"/>
              <a:buFont typeface="Lexend Exa"/>
              <a:buNone/>
              <a:defRPr sz="2800" b="0" i="0" u="none" strike="noStrike" cap="none">
                <a:solidFill>
                  <a:srgbClr val="005375"/>
                </a:solidFill>
                <a:latin typeface="Lexend Exa"/>
                <a:ea typeface="Lexend Exa"/>
                <a:cs typeface="Lexend Exa"/>
                <a:sym typeface="Lexend Exa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375"/>
              </a:buClr>
              <a:buSzPts val="2800"/>
              <a:buFont typeface="Lexend Exa"/>
              <a:buNone/>
              <a:defRPr sz="2800" b="0" i="0" u="none" strike="noStrike" cap="none">
                <a:solidFill>
                  <a:srgbClr val="005375"/>
                </a:solidFill>
                <a:latin typeface="Lexend Exa"/>
                <a:ea typeface="Lexend Exa"/>
                <a:cs typeface="Lexend Exa"/>
                <a:sym typeface="Lexend Exa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375"/>
              </a:buClr>
              <a:buSzPts val="2800"/>
              <a:buFont typeface="Lexend Exa"/>
              <a:buNone/>
              <a:defRPr sz="2800" b="0" i="0" u="none" strike="noStrike" cap="none">
                <a:solidFill>
                  <a:srgbClr val="005375"/>
                </a:solidFill>
                <a:latin typeface="Lexend Exa"/>
                <a:ea typeface="Lexend Exa"/>
                <a:cs typeface="Lexend Exa"/>
                <a:sym typeface="Lexend Exa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375"/>
              </a:buClr>
              <a:buSzPts val="2800"/>
              <a:buFont typeface="Lexend Exa"/>
              <a:buNone/>
              <a:defRPr sz="2800" b="0" i="0" u="none" strike="noStrike" cap="none">
                <a:solidFill>
                  <a:srgbClr val="005375"/>
                </a:solidFill>
                <a:latin typeface="Lexend Exa"/>
                <a:ea typeface="Lexend Exa"/>
                <a:cs typeface="Lexend Exa"/>
                <a:sym typeface="Lexend Exa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375"/>
              </a:buClr>
              <a:buSzPts val="2800"/>
              <a:buFont typeface="Lexend Exa"/>
              <a:buNone/>
              <a:defRPr sz="2800" b="0" i="0" u="none" strike="noStrike" cap="none">
                <a:solidFill>
                  <a:srgbClr val="005375"/>
                </a:solidFill>
                <a:latin typeface="Lexend Exa"/>
                <a:ea typeface="Lexend Exa"/>
                <a:cs typeface="Lexend Exa"/>
                <a:sym typeface="Lexend Exa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375"/>
              </a:buClr>
              <a:buSzPts val="2800"/>
              <a:buFont typeface="Lexend Exa"/>
              <a:buNone/>
              <a:defRPr sz="2800" b="0" i="0" u="none" strike="noStrike" cap="none">
                <a:solidFill>
                  <a:srgbClr val="005375"/>
                </a:solidFill>
                <a:latin typeface="Lexend Exa"/>
                <a:ea typeface="Lexend Exa"/>
                <a:cs typeface="Lexend Exa"/>
                <a:sym typeface="Lexend Exa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375"/>
              </a:buClr>
              <a:buSzPts val="2800"/>
              <a:buFont typeface="Lexend Exa"/>
              <a:buNone/>
              <a:defRPr sz="2800" b="0" i="0" u="none" strike="noStrike" cap="none">
                <a:solidFill>
                  <a:srgbClr val="005375"/>
                </a:solidFill>
                <a:latin typeface="Lexend Exa"/>
                <a:ea typeface="Lexend Exa"/>
                <a:cs typeface="Lexend Exa"/>
                <a:sym typeface="Lexend Exa"/>
              </a:defRPr>
            </a:lvl9pPr>
          </a:lstStyle>
          <a:p>
            <a:r>
              <a:rPr lang="en-US" sz="4000" dirty="0"/>
              <a:t>2. Store Layout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3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3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3">
            <a:extLst>
              <a:ext uri="{FF2B5EF4-FFF2-40B4-BE49-F238E27FC236}">
                <a16:creationId xmlns:a16="http://schemas.microsoft.com/office/drawing/2014/main" id="{9633685E-61F1-4030-BE64-23CB1362F7B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auto">
          <a:xfrm>
            <a:off x="670559" y="383540"/>
            <a:ext cx="7628051" cy="7429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0000"/>
                  </a:outerShdw>
                </a:effectLst>
              </a14:hiddenEffects>
            </a:ext>
          </a:extLst>
        </p:spPr>
        <p:txBody>
          <a:bodyPr spcFirstLastPara="1" vert="horz" wrap="square" lIns="68580" tIns="34290" rIns="68580" bIns="34290" numCol="1" anchor="t" anchorCtr="0" compatLnSpc="1">
            <a:prstTxWarp prst="textNoShape">
              <a:avLst/>
            </a:prstTxWarp>
            <a:noAutofit/>
          </a:bodyPr>
          <a:lstStyle/>
          <a:p>
            <a:pPr algn="l" eaLnBrk="1" hangingPunct="1"/>
            <a:r>
              <a:rPr lang="en-US" altLang="ja-JP" sz="2400" b="1" dirty="0">
                <a:solidFill>
                  <a:srgbClr val="000066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2. </a:t>
            </a:r>
            <a:r>
              <a:rPr lang="en-US" altLang="ja-JP" sz="2400" b="1" dirty="0">
                <a:solidFill>
                  <a:srgbClr val="FF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Store Layout: </a:t>
            </a:r>
            <a:r>
              <a:rPr lang="en-US" altLang="ja-JP" sz="2400" dirty="0">
                <a:solidFill>
                  <a:srgbClr val="000066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the ways the store uses floor space to facilitate and promote sales</a:t>
            </a:r>
            <a:br>
              <a:rPr lang="en-US" altLang="ja-JP" sz="2400" dirty="0">
                <a:solidFill>
                  <a:srgbClr val="000066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</a:br>
            <a:br>
              <a:rPr lang="en-US" altLang="ja-JP" sz="2400" b="1" dirty="0">
                <a:solidFill>
                  <a:srgbClr val="000066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</a:br>
            <a:endParaRPr lang="en-US" altLang="en-US" sz="2400" b="1" dirty="0">
              <a:solidFill>
                <a:srgbClr val="000066"/>
              </a:solidFill>
              <a:latin typeface="Verdana" panose="020B0604030504040204" pitchFamily="34" charset="0"/>
              <a:ea typeface="MS PGothic" panose="020B0600070205080204" pitchFamily="34" charset="-128"/>
            </a:endParaRPr>
          </a:p>
        </p:txBody>
      </p:sp>
      <p:sp>
        <p:nvSpPr>
          <p:cNvPr id="130052" name="Rectangle 4">
            <a:extLst>
              <a:ext uri="{FF2B5EF4-FFF2-40B4-BE49-F238E27FC236}">
                <a16:creationId xmlns:a16="http://schemas.microsoft.com/office/drawing/2014/main" id="{3F58E193-6EB6-470C-A063-FF90FD8EF4DB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578865" y="1604366"/>
            <a:ext cx="7986269" cy="384752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spcFirstLastPara="1" vert="horz" wrap="square" lIns="68580" tIns="34290" rIns="68580" bIns="34290" numCol="1" anchor="t" anchorCtr="0" compatLnSpc="1">
            <a:prstTxWarp prst="textNoShape">
              <a:avLst/>
            </a:prstTxWarp>
            <a:noAutofit/>
          </a:bodyPr>
          <a:lstStyle/>
          <a:p>
            <a:pPr algn="l" eaLnBrk="1" hangingPunct="1">
              <a:spcAft>
                <a:spcPct val="40000"/>
              </a:spcAft>
              <a:buFont typeface="Symbol" panose="05050102010706020507" pitchFamily="18" charset="2"/>
              <a:buNone/>
            </a:pPr>
            <a:r>
              <a:rPr lang="en-US" altLang="ja-JP" sz="2000" dirty="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Four distinct spaces to store layout:</a:t>
            </a:r>
          </a:p>
          <a:p>
            <a:pPr marL="542925" lvl="1" indent="-457200" algn="l">
              <a:spcAft>
                <a:spcPct val="40000"/>
              </a:spcAft>
              <a:buClr>
                <a:srgbClr val="008000"/>
              </a:buClr>
              <a:buSzPct val="128000"/>
              <a:buFont typeface="+mj-lt"/>
              <a:buAutoNum type="arabicPeriod"/>
            </a:pPr>
            <a:r>
              <a:rPr lang="en-US" altLang="ja-JP" sz="2000" b="1" u="sng" dirty="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Selling</a:t>
            </a:r>
            <a:r>
              <a:rPr lang="en-US" altLang="ja-JP" sz="2000" dirty="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 – used for displays, wall and floor, product demonstrations, sales transactions and traffic flow</a:t>
            </a:r>
          </a:p>
          <a:p>
            <a:pPr marL="542925" lvl="1" indent="-457200" algn="l">
              <a:spcAft>
                <a:spcPct val="40000"/>
              </a:spcAft>
              <a:buClr>
                <a:srgbClr val="008000"/>
              </a:buClr>
              <a:buSzPct val="128000"/>
              <a:buFont typeface="+mj-lt"/>
              <a:buAutoNum type="arabicPeriod"/>
            </a:pPr>
            <a:r>
              <a:rPr lang="en-US" altLang="ja-JP" sz="2000" b="1" u="sng" dirty="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Storage spaces – </a:t>
            </a:r>
            <a:r>
              <a:rPr lang="en-US" altLang="ja-JP" sz="2000" dirty="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items in inventory or stockrooms</a:t>
            </a:r>
          </a:p>
          <a:p>
            <a:pPr marL="542925" lvl="1" indent="-457200" algn="l">
              <a:spcAft>
                <a:spcPct val="40000"/>
              </a:spcAft>
              <a:buClr>
                <a:srgbClr val="008000"/>
              </a:buClr>
              <a:buSzPct val="128000"/>
              <a:buFont typeface="+mj-lt"/>
              <a:buAutoNum type="arabicPeriod"/>
            </a:pPr>
            <a:r>
              <a:rPr lang="en-US" altLang="ja-JP" sz="2000" b="1" u="sng" dirty="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Personnel space </a:t>
            </a:r>
            <a:r>
              <a:rPr lang="en-US" altLang="ja-JP" sz="2000" dirty="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– office space, lockers, break rooms, restrooms for employee use</a:t>
            </a:r>
          </a:p>
          <a:p>
            <a:pPr marL="542925" lvl="1" indent="-457200" algn="l">
              <a:spcAft>
                <a:spcPct val="40000"/>
              </a:spcAft>
              <a:buClr>
                <a:srgbClr val="008000"/>
              </a:buClr>
              <a:buSzPct val="128000"/>
              <a:buFont typeface="+mj-lt"/>
              <a:buAutoNum type="arabicPeriod"/>
            </a:pPr>
            <a:r>
              <a:rPr lang="en-US" altLang="ja-JP" sz="2000" b="1" u="sng" dirty="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Customer space </a:t>
            </a:r>
            <a:r>
              <a:rPr lang="en-US" altLang="ja-JP" sz="2000" dirty="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– designed for comfort/convenience of customer.  Includes food/coffee shops ,in-store seating, lounges and children areas.</a:t>
            </a:r>
            <a:endParaRPr lang="en-US" altLang="en-US" sz="2000" dirty="0">
              <a:solidFill>
                <a:srgbClr val="000000"/>
              </a:solidFill>
              <a:latin typeface="Verdana" panose="020B060403050404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00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300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300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300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300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052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Content Placeholder 4">
            <a:extLst>
              <a:ext uri="{FF2B5EF4-FFF2-40B4-BE49-F238E27FC236}">
                <a16:creationId xmlns:a16="http://schemas.microsoft.com/office/drawing/2014/main" id="{78C95BE0-834F-4FD6-8526-C145CFC366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665" y="66675"/>
            <a:ext cx="3486150" cy="26146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5">
            <a:extLst>
              <a:ext uri="{FF2B5EF4-FFF2-40B4-BE49-F238E27FC236}">
                <a16:creationId xmlns:a16="http://schemas.microsoft.com/office/drawing/2014/main" id="{6791C356-FC8D-4AC5-B2F3-C2F33FC9C4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0" t="1482" r="-833" b="-1482"/>
          <a:stretch>
            <a:fillRect/>
          </a:stretch>
        </p:blipFill>
        <p:spPr bwMode="auto">
          <a:xfrm>
            <a:off x="3894281" y="2679623"/>
            <a:ext cx="3600450" cy="250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6" descr="Storage area floors - Store and shop retail flooring - Tarkett | Tarkett">
            <a:extLst>
              <a:ext uri="{FF2B5EF4-FFF2-40B4-BE49-F238E27FC236}">
                <a16:creationId xmlns:a16="http://schemas.microsoft.com/office/drawing/2014/main" id="{177ABEF2-D943-4537-9302-606DC599E4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12"/>
          <a:stretch/>
        </p:blipFill>
        <p:spPr bwMode="auto">
          <a:xfrm>
            <a:off x="660649" y="3127298"/>
            <a:ext cx="3062183" cy="1607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6" name="Picture 8" descr="Retail &amp; Hospitality Specialty Retail Market - Construction Specialties">
            <a:extLst>
              <a:ext uri="{FF2B5EF4-FFF2-40B4-BE49-F238E27FC236}">
                <a16:creationId xmlns:a16="http://schemas.microsoft.com/office/drawing/2014/main" id="{93D57EB4-DB33-4C0E-A445-B44183F1E0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5571" y="66675"/>
            <a:ext cx="3219288" cy="2505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41027A5-4090-4AB8-B8C5-E2F9366EF005}"/>
              </a:ext>
            </a:extLst>
          </p:cNvPr>
          <p:cNvSpPr txBox="1"/>
          <p:nvPr/>
        </p:nvSpPr>
        <p:spPr>
          <a:xfrm>
            <a:off x="7675615" y="232666"/>
            <a:ext cx="1118999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Can you identify the spaces</a:t>
            </a:r>
          </a:p>
          <a:p>
            <a:endParaRPr lang="en-US" dirty="0"/>
          </a:p>
          <a:p>
            <a:r>
              <a:rPr lang="en-US" dirty="0"/>
              <a:t>Upper left:</a:t>
            </a:r>
          </a:p>
          <a:p>
            <a:r>
              <a:rPr lang="en-US" dirty="0"/>
              <a:t>Customer Space</a:t>
            </a:r>
          </a:p>
          <a:p>
            <a:endParaRPr lang="en-US" dirty="0"/>
          </a:p>
          <a:p>
            <a:r>
              <a:rPr lang="en-US" dirty="0"/>
              <a:t>Upper Right:</a:t>
            </a:r>
          </a:p>
          <a:p>
            <a:r>
              <a:rPr lang="en-US" dirty="0"/>
              <a:t>Selling space</a:t>
            </a:r>
          </a:p>
          <a:p>
            <a:endParaRPr lang="en-US" dirty="0"/>
          </a:p>
          <a:p>
            <a:r>
              <a:rPr lang="en-US" dirty="0"/>
              <a:t>Lower Left:</a:t>
            </a:r>
          </a:p>
          <a:p>
            <a:r>
              <a:rPr lang="en-US" dirty="0"/>
              <a:t>Inventory</a:t>
            </a:r>
          </a:p>
          <a:p>
            <a:endParaRPr lang="en-US" dirty="0"/>
          </a:p>
          <a:p>
            <a:r>
              <a:rPr lang="en-US" dirty="0"/>
              <a:t>Lower Right</a:t>
            </a:r>
          </a:p>
          <a:p>
            <a:r>
              <a:rPr lang="en-US" dirty="0"/>
              <a:t>Personnel space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4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4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3">
            <a:extLst>
              <a:ext uri="{FF2B5EF4-FFF2-40B4-BE49-F238E27FC236}">
                <a16:creationId xmlns:a16="http://schemas.microsoft.com/office/drawing/2014/main" id="{C55D56B8-A10A-409E-8AC0-CDFA7D634BB5}"/>
              </a:ext>
            </a:extLst>
          </p:cNvPr>
          <p:cNvSpPr txBox="1">
            <a:spLocks/>
          </p:cNvSpPr>
          <p:nvPr/>
        </p:nvSpPr>
        <p:spPr>
          <a:xfrm>
            <a:off x="802257" y="1048143"/>
            <a:ext cx="7539486" cy="1108461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800" dirty="0"/>
              <a:t>Go to Google Classroom and Complete the Lesson 18-1 Visual Merchandising assignment</a:t>
            </a:r>
          </a:p>
        </p:txBody>
      </p:sp>
    </p:spTree>
    <p:extLst>
      <p:ext uri="{BB962C8B-B14F-4D97-AF65-F5344CB8AC3E}">
        <p14:creationId xmlns:p14="http://schemas.microsoft.com/office/powerpoint/2010/main" val="177028700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>
            <a:extLst>
              <a:ext uri="{FF2B5EF4-FFF2-40B4-BE49-F238E27FC236}">
                <a16:creationId xmlns:a16="http://schemas.microsoft.com/office/drawing/2014/main" id="{95DCAC56-E4D7-4EE4-87F2-C1DCBE2E54A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auto">
          <a:xfrm>
            <a:off x="2114550" y="800100"/>
            <a:ext cx="4857750" cy="7429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0000"/>
                  </a:outerShdw>
                </a:effectLst>
              </a14:hiddenEffects>
            </a:ext>
          </a:extLst>
        </p:spPr>
        <p:txBody>
          <a:bodyPr spcFirstLastPara="1" vert="horz" wrap="square" lIns="68580" tIns="34290" rIns="68580" bIns="34290" numCol="1" anchor="t" anchorCtr="0" compatLnSpc="1">
            <a:prstTxWarp prst="textNoShape">
              <a:avLst/>
            </a:prstTxWarp>
            <a:noAutofit/>
          </a:bodyPr>
          <a:lstStyle/>
          <a:p>
            <a:pPr algn="l" eaLnBrk="1" hangingPunct="1"/>
            <a:r>
              <a:rPr lang="en-US" altLang="en-US" sz="1800" b="1">
                <a:solidFill>
                  <a:srgbClr val="000066"/>
                </a:solidFill>
                <a:latin typeface="Verdana" panose="020B0604030504040204" pitchFamily="34" charset="0"/>
              </a:rPr>
              <a:t>Marketing and the Marketing Concept</a:t>
            </a:r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352FE001-CEFF-47AB-AC69-AA57F1D2D0E6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2114550" y="1485900"/>
            <a:ext cx="5143500" cy="2000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spcFirstLastPara="1" vert="horz" wrap="square" lIns="68580" tIns="34290" rIns="68580" bIns="34290" numCol="1" anchor="t" anchorCtr="0" compatLnSpc="1">
            <a:prstTxWarp prst="textNoShape">
              <a:avLst/>
            </a:prstTxWarp>
            <a:noAutofit/>
          </a:bodyPr>
          <a:lstStyle/>
          <a:p>
            <a:pPr algn="l" eaLnBrk="1" hangingPunct="1">
              <a:spcAft>
                <a:spcPct val="40000"/>
              </a:spcAft>
              <a:buFont typeface="Symbol" panose="05050102010706020507" pitchFamily="18" charset="2"/>
              <a:buNone/>
            </a:pPr>
            <a:r>
              <a:rPr lang="en-US" altLang="en-US" sz="1350">
                <a:solidFill>
                  <a:srgbClr val="CA0C0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Graphic Organizer</a:t>
            </a:r>
          </a:p>
          <a:p>
            <a:pPr algn="l" eaLnBrk="1" hangingPunct="1">
              <a:spcAft>
                <a:spcPct val="40000"/>
              </a:spcAft>
              <a:buFont typeface="Symbol" panose="05050102010706020507" pitchFamily="18" charset="2"/>
              <a:buNone/>
            </a:pPr>
            <a:r>
              <a:rPr lang="en-US" altLang="ja-JP" sz="135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Use a chart like </a:t>
            </a:r>
            <a:r>
              <a:rPr lang="en-US" altLang="ja-JP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this</a:t>
            </a:r>
            <a:r>
              <a:rPr lang="en-US" altLang="ja-JP" sz="135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 one to take notes on the basics of merchandising and display. </a:t>
            </a:r>
            <a:endParaRPr lang="en-US" altLang="en-US" sz="1350">
              <a:solidFill>
                <a:srgbClr val="000000"/>
              </a:solidFill>
              <a:latin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676" name="Text Box 9">
            <a:extLst>
              <a:ext uri="{FF2B5EF4-FFF2-40B4-BE49-F238E27FC236}">
                <a16:creationId xmlns:a16="http://schemas.microsoft.com/office/drawing/2014/main" id="{F73F5EED-7640-443F-AA55-AD9BD856A1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28950" y="4857750"/>
            <a:ext cx="4572000" cy="196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675">
                <a:latin typeface="Verdana" panose="020B0604030504040204" pitchFamily="34" charset="0"/>
              </a:rPr>
              <a:t>Marketing Essentials Chapter 18, Section 18.1</a:t>
            </a:r>
          </a:p>
        </p:txBody>
      </p:sp>
      <p:pic>
        <p:nvPicPr>
          <p:cNvPr id="28677" name="Picture 10" descr="CH18S1-p382">
            <a:extLst>
              <a:ext uri="{FF2B5EF4-FFF2-40B4-BE49-F238E27FC236}">
                <a16:creationId xmlns:a16="http://schemas.microsoft.com/office/drawing/2014/main" id="{29786111-5908-47AB-9754-79D44BA99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1700" y="2800350"/>
            <a:ext cx="451485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9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9E53E4-5107-49DA-9147-77A91E6BEE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94691"/>
            <a:ext cx="8229600" cy="857250"/>
          </a:xfrm>
        </p:spPr>
        <p:txBody>
          <a:bodyPr/>
          <a:lstStyle/>
          <a:p>
            <a:r>
              <a:rPr lang="en-US" dirty="0"/>
              <a:t>Why is what you see important?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09818E-4B96-65EF-4514-0DD4F1088F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6533" y="1354337"/>
            <a:ext cx="2971800" cy="3394472"/>
          </a:xfrm>
        </p:spPr>
        <p:txBody>
          <a:bodyPr/>
          <a:lstStyle/>
          <a:p>
            <a:pPr marL="114300" indent="0">
              <a:buNone/>
            </a:pPr>
            <a:r>
              <a:rPr lang="en-US" dirty="0">
                <a:solidFill>
                  <a:schemeClr val="tx1">
                    <a:lumMod val="10000"/>
                  </a:schemeClr>
                </a:solidFill>
              </a:rPr>
              <a:t>Assignment:  </a:t>
            </a:r>
          </a:p>
          <a:p>
            <a:r>
              <a:rPr lang="en-US" dirty="0">
                <a:solidFill>
                  <a:schemeClr val="tx1">
                    <a:lumMod val="10000"/>
                  </a:schemeClr>
                </a:solidFill>
              </a:rPr>
              <a:t>Go to Google Classroom and complete the Web Project </a:t>
            </a:r>
          </a:p>
        </p:txBody>
      </p:sp>
      <p:pic>
        <p:nvPicPr>
          <p:cNvPr id="5" name="Picture 4" descr="A chalkboard with writing on it next to a pair of books and glasses&#10;&#10;AI-generated content may be incorrect.">
            <a:extLst>
              <a:ext uri="{FF2B5EF4-FFF2-40B4-BE49-F238E27FC236}">
                <a16:creationId xmlns:a16="http://schemas.microsoft.com/office/drawing/2014/main" id="{33AFB435-CD2B-FBA1-33A2-D7FDB5C8BF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057650" y="1508523"/>
            <a:ext cx="4629150" cy="308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674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3">
            <a:extLst>
              <a:ext uri="{FF2B5EF4-FFF2-40B4-BE49-F238E27FC236}">
                <a16:creationId xmlns:a16="http://schemas.microsoft.com/office/drawing/2014/main" id="{03E09FC0-A57C-4079-A503-E5AF625013DE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345328" y="619014"/>
            <a:ext cx="4480672" cy="202975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spcFirstLastPara="1" vert="horz" wrap="square" lIns="68580" tIns="34290" rIns="68580" bIns="34290" numCol="1" anchor="t" anchorCtr="0" compatLnSpc="1">
            <a:prstTxWarp prst="textNoShape">
              <a:avLst/>
            </a:prstTxWarp>
            <a:noAutofit/>
          </a:bodyPr>
          <a:lstStyle/>
          <a:p>
            <a:pPr algn="l" eaLnBrk="1" hangingPunct="1">
              <a:spcAft>
                <a:spcPct val="40000"/>
              </a:spcAft>
              <a:buFont typeface="Symbol" panose="05050102010706020507" pitchFamily="18" charset="2"/>
              <a:buNone/>
            </a:pPr>
            <a:r>
              <a:rPr lang="en-US" altLang="ja-JP" b="1" dirty="0">
                <a:solidFill>
                  <a:srgbClr val="CA0C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What is Visual Marketing</a:t>
            </a:r>
            <a:r>
              <a:rPr lang="en-US" altLang="ja-JP" b="1" dirty="0">
                <a:solidFill>
                  <a:srgbClr val="CA0C0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:  </a:t>
            </a:r>
            <a:endParaRPr lang="en-US" altLang="ja-JP" dirty="0">
              <a:solidFill>
                <a:srgbClr val="000000"/>
              </a:solidFill>
              <a:latin typeface="Verdana" panose="020B0604030504040204" pitchFamily="34" charset="0"/>
              <a:ea typeface="MS PGothic" panose="020B0600070205080204" pitchFamily="34" charset="-128"/>
            </a:endParaRPr>
          </a:p>
          <a:p>
            <a:r>
              <a:rPr lang="en-US" b="1" dirty="0">
                <a:solidFill>
                  <a:schemeClr val="tx1">
                    <a:lumMod val="10000"/>
                  </a:schemeClr>
                </a:solidFill>
              </a:rPr>
              <a:t>Visual Marketing</a:t>
            </a:r>
            <a:r>
              <a:rPr lang="en-US" dirty="0">
                <a:solidFill>
                  <a:schemeClr val="tx1">
                    <a:lumMod val="10000"/>
                  </a:schemeClr>
                </a:solidFill>
              </a:rPr>
              <a:t> is the use of </a:t>
            </a:r>
            <a:r>
              <a:rPr lang="en-US" b="1" dirty="0">
                <a:solidFill>
                  <a:schemeClr val="tx1">
                    <a:lumMod val="10000"/>
                  </a:schemeClr>
                </a:solidFill>
              </a:rPr>
              <a:t>images, videos, graphics, and other visual content</a:t>
            </a:r>
            <a:r>
              <a:rPr lang="en-US" dirty="0">
                <a:solidFill>
                  <a:schemeClr val="tx1">
                    <a:lumMod val="10000"/>
                  </a:schemeClr>
                </a:solidFill>
              </a:rPr>
              <a:t> to </a:t>
            </a:r>
            <a:r>
              <a:rPr lang="en-US" b="1" dirty="0">
                <a:solidFill>
                  <a:schemeClr val="tx1">
                    <a:lumMod val="10000"/>
                  </a:schemeClr>
                </a:solidFill>
              </a:rPr>
              <a:t>promote a brand, product, or service</a:t>
            </a:r>
            <a:r>
              <a:rPr lang="en-US" dirty="0">
                <a:solidFill>
                  <a:schemeClr val="tx1">
                    <a:lumMod val="10000"/>
                  </a:schemeClr>
                </a:solidFill>
              </a:rPr>
              <a:t> and </a:t>
            </a:r>
            <a:r>
              <a:rPr lang="en-US" b="1" dirty="0">
                <a:solidFill>
                  <a:schemeClr val="tx1">
                    <a:lumMod val="10000"/>
                  </a:schemeClr>
                </a:solidFill>
              </a:rPr>
              <a:t>engage customers</a:t>
            </a:r>
            <a:r>
              <a:rPr lang="en-US" dirty="0">
                <a:solidFill>
                  <a:schemeClr val="tx1">
                    <a:lumMod val="10000"/>
                  </a:schemeClr>
                </a:solidFill>
              </a:rPr>
              <a:t>.</a:t>
            </a:r>
          </a:p>
          <a:p>
            <a:r>
              <a:rPr lang="en-US" dirty="0">
                <a:solidFill>
                  <a:schemeClr val="tx1">
                    <a:lumMod val="10000"/>
                  </a:schemeClr>
                </a:solidFill>
              </a:rPr>
              <a:t>Key points: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10000"/>
                  </a:schemeClr>
                </a:solidFill>
              </a:rPr>
              <a:t>Focuses on </a:t>
            </a:r>
            <a:r>
              <a:rPr lang="en-US" b="1" dirty="0">
                <a:solidFill>
                  <a:schemeClr val="tx1">
                    <a:lumMod val="10000"/>
                  </a:schemeClr>
                </a:solidFill>
              </a:rPr>
              <a:t>appealing visuals</a:t>
            </a:r>
            <a:r>
              <a:rPr lang="en-US" dirty="0">
                <a:solidFill>
                  <a:schemeClr val="tx1">
                    <a:lumMod val="10000"/>
                  </a:schemeClr>
                </a:solidFill>
              </a:rPr>
              <a:t> rather than just text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10000"/>
                  </a:schemeClr>
                </a:solidFill>
              </a:rPr>
              <a:t>Helps </a:t>
            </a:r>
            <a:r>
              <a:rPr lang="en-US" b="1" dirty="0">
                <a:solidFill>
                  <a:schemeClr val="tx1">
                    <a:lumMod val="10000"/>
                  </a:schemeClr>
                </a:solidFill>
              </a:rPr>
              <a:t>communicate brand identity quickly</a:t>
            </a:r>
            <a:endParaRPr lang="en-US" dirty="0">
              <a:solidFill>
                <a:schemeClr val="tx1">
                  <a:lumMod val="10000"/>
                </a:schemeClr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10000"/>
                  </a:schemeClr>
                </a:solidFill>
              </a:rPr>
              <a:t>Can increase </a:t>
            </a:r>
            <a:r>
              <a:rPr lang="en-US" b="1" dirty="0">
                <a:solidFill>
                  <a:schemeClr val="tx1">
                    <a:lumMod val="10000"/>
                  </a:schemeClr>
                </a:solidFill>
              </a:rPr>
              <a:t>customer attention, retention, and engagement</a:t>
            </a:r>
            <a:endParaRPr lang="en-US" dirty="0">
              <a:solidFill>
                <a:schemeClr val="tx1">
                  <a:lumMod val="10000"/>
                </a:schemeClr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10000"/>
                  </a:schemeClr>
                </a:solidFill>
              </a:rPr>
              <a:t>Used in </a:t>
            </a:r>
            <a:r>
              <a:rPr lang="en-US" b="1" dirty="0">
                <a:solidFill>
                  <a:schemeClr val="tx1">
                    <a:lumMod val="10000"/>
                  </a:schemeClr>
                </a:solidFill>
              </a:rPr>
              <a:t>social media, websites, advertisements, and in-store displays</a:t>
            </a:r>
            <a:endParaRPr lang="en-US" dirty="0">
              <a:solidFill>
                <a:schemeClr val="tx1">
                  <a:lumMod val="10000"/>
                </a:schemeClr>
              </a:solidFill>
            </a:endParaRPr>
          </a:p>
          <a:p>
            <a:pPr>
              <a:spcAft>
                <a:spcPct val="40000"/>
              </a:spcAft>
            </a:pPr>
            <a:endParaRPr lang="en-US" altLang="ja-JP" dirty="0">
              <a:solidFill>
                <a:srgbClr val="000000"/>
              </a:solidFill>
              <a:latin typeface="Verdana" panose="020B0604030504040204" pitchFamily="34" charset="0"/>
              <a:ea typeface="MS PGothic" panose="020B0600070205080204" pitchFamily="34" charset="-128"/>
            </a:endParaRPr>
          </a:p>
        </p:txBody>
      </p:sp>
      <p:pic>
        <p:nvPicPr>
          <p:cNvPr id="1030" name="Picture 6" descr="Visual Marketing: An Appealing Strategy in 2022-23 | WP Swings">
            <a:extLst>
              <a:ext uri="{FF2B5EF4-FFF2-40B4-BE49-F238E27FC236}">
                <a16:creationId xmlns:a16="http://schemas.microsoft.com/office/drawing/2014/main" id="{3884E981-AF4B-3938-BEC0-2FEC67A3B7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3623" y="822736"/>
            <a:ext cx="4907145" cy="385527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1C0CAE4-4FAF-8979-7387-0602CF4F1761}"/>
              </a:ext>
            </a:extLst>
          </p:cNvPr>
          <p:cNvSpPr txBox="1"/>
          <p:nvPr/>
        </p:nvSpPr>
        <p:spPr>
          <a:xfrm>
            <a:off x="5317795" y="74805"/>
            <a:ext cx="37076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Visuals Used: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3" grpId="0" build="p" autoUpdateAnimBg="0" advAuto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3">
            <a:extLst>
              <a:ext uri="{FF2B5EF4-FFF2-40B4-BE49-F238E27FC236}">
                <a16:creationId xmlns:a16="http://schemas.microsoft.com/office/drawing/2014/main" id="{03E09FC0-A57C-4079-A503-E5AF625013DE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564216" y="301064"/>
            <a:ext cx="8579783" cy="202975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spcFirstLastPara="1" vert="horz" wrap="square" lIns="68580" tIns="34290" rIns="68580" bIns="34290" numCol="1" anchor="t" anchorCtr="0" compatLnSpc="1">
            <a:prstTxWarp prst="textNoShape">
              <a:avLst/>
            </a:prstTxWarp>
            <a:noAutofit/>
          </a:bodyPr>
          <a:lstStyle/>
          <a:p>
            <a:pPr algn="l" eaLnBrk="1" hangingPunct="1">
              <a:spcAft>
                <a:spcPct val="40000"/>
              </a:spcAft>
              <a:buFont typeface="Symbol" panose="05050102010706020507" pitchFamily="18" charset="2"/>
              <a:buNone/>
            </a:pPr>
            <a:r>
              <a:rPr lang="en-US" altLang="ja-JP" b="1" dirty="0">
                <a:solidFill>
                  <a:srgbClr val="CA0C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What is Visual Merchandising</a:t>
            </a:r>
            <a:r>
              <a:rPr lang="en-US" altLang="ja-JP" b="1" dirty="0">
                <a:solidFill>
                  <a:srgbClr val="CA0C0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:</a:t>
            </a:r>
          </a:p>
          <a:p>
            <a:pPr algn="l" eaLnBrk="1" hangingPunct="1">
              <a:spcAft>
                <a:spcPct val="40000"/>
              </a:spcAft>
              <a:buFont typeface="Symbol" panose="05050102010706020507" pitchFamily="18" charset="2"/>
              <a:buNone/>
            </a:pPr>
            <a:r>
              <a:rPr lang="en-US" altLang="ja-JP" b="1" dirty="0">
                <a:solidFill>
                  <a:srgbClr val="CA0C0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 (A piece of Visual Marketing)</a:t>
            </a:r>
            <a:endParaRPr lang="en-US" altLang="ja-JP" dirty="0">
              <a:solidFill>
                <a:srgbClr val="000000"/>
              </a:solidFill>
              <a:latin typeface="Verdana" panose="020B0604030504040204" pitchFamily="34" charset="0"/>
              <a:ea typeface="MS PGothic" panose="020B0600070205080204" pitchFamily="34" charset="-128"/>
            </a:endParaRPr>
          </a:p>
          <a:p>
            <a:pPr>
              <a:spcAft>
                <a:spcPct val="40000"/>
              </a:spcAft>
            </a:pPr>
            <a:r>
              <a:rPr lang="en-US" altLang="ja-JP" u="sng" dirty="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Visual Merchandising:</a:t>
            </a:r>
            <a:r>
              <a:rPr lang="en-US" altLang="ja-JP" dirty="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 using artistic elements when designing store layouts and displays  to showcase products in a way that makes them visually appealing or desirable.</a:t>
            </a:r>
          </a:p>
        </p:txBody>
      </p:sp>
      <p:pic>
        <p:nvPicPr>
          <p:cNvPr id="7173" name="Picture 2" descr="Its basically done by successful dummy display with powerful ...">
            <a:extLst>
              <a:ext uri="{FF2B5EF4-FFF2-40B4-BE49-F238E27FC236}">
                <a16:creationId xmlns:a16="http://schemas.microsoft.com/office/drawing/2014/main" id="{BE82F875-61FD-43B5-9E42-C800C0E38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4107" y="2316129"/>
            <a:ext cx="4000532" cy="2827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C23AE36-2380-4F5D-AB6A-138DFDC89593}"/>
              </a:ext>
            </a:extLst>
          </p:cNvPr>
          <p:cNvSpPr txBox="1"/>
          <p:nvPr/>
        </p:nvSpPr>
        <p:spPr>
          <a:xfrm>
            <a:off x="708896" y="2231934"/>
            <a:ext cx="4000532" cy="31270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Key points: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Uses </a:t>
            </a:r>
            <a:r>
              <a:rPr lang="en-US" b="1" dirty="0"/>
              <a:t>colors, lighting, signage, props, and product placement</a:t>
            </a:r>
            <a:r>
              <a:rPr lang="en-US" dirty="0"/>
              <a:t> strategically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Tells a </a:t>
            </a:r>
            <a:r>
              <a:rPr lang="en-US" b="1" dirty="0"/>
              <a:t>brand story visually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Can influence </a:t>
            </a:r>
            <a:r>
              <a:rPr lang="en-US" b="1" dirty="0"/>
              <a:t>customer behavior and increase sales</a:t>
            </a:r>
            <a:endParaRPr lang="en-US" dirty="0"/>
          </a:p>
          <a:p>
            <a:endParaRPr lang="en-US" dirty="0"/>
          </a:p>
          <a:p>
            <a:r>
              <a:rPr lang="en-US" dirty="0"/>
              <a:t>Examples: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Applies to floor plan layout, </a:t>
            </a:r>
            <a:r>
              <a:rPr lang="en-US" b="1" dirty="0"/>
              <a:t>window displays, in-store setups, and point-of-purchase areas</a:t>
            </a:r>
            <a:endParaRPr lang="en-US" dirty="0"/>
          </a:p>
          <a:p>
            <a:pPr marL="257175" lvl="1" indent="-171450">
              <a:spcAft>
                <a:spcPct val="40000"/>
              </a:spcAft>
              <a:buClr>
                <a:srgbClr val="008000"/>
              </a:buClr>
              <a:buFontTx/>
              <a:buChar char="•"/>
            </a:pPr>
            <a:endParaRPr lang="en-US" sz="1800" dirty="0"/>
          </a:p>
          <a:p>
            <a:pPr marL="257175" lvl="1" indent="-171450">
              <a:spcAft>
                <a:spcPct val="40000"/>
              </a:spcAft>
              <a:buClr>
                <a:srgbClr val="008000"/>
              </a:buClr>
              <a:buFontTx/>
              <a:buChar char="•"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496931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3" grpId="0" build="p" autoUpdateAnimBg="0" advAuto="0"/>
      <p:bldP spid="7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3">
            <a:extLst>
              <a:ext uri="{FF2B5EF4-FFF2-40B4-BE49-F238E27FC236}">
                <a16:creationId xmlns:a16="http://schemas.microsoft.com/office/drawing/2014/main" id="{03E09FC0-A57C-4079-A503-E5AF625013DE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564217" y="625569"/>
            <a:ext cx="5600700" cy="12001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spcFirstLastPara="1" vert="horz" wrap="square" lIns="68580" tIns="34290" rIns="68580" bIns="34290" numCol="1" anchor="t" anchorCtr="0" compatLnSpc="1">
            <a:prstTxWarp prst="textNoShape">
              <a:avLst/>
            </a:prstTxWarp>
            <a:noAutofit/>
          </a:bodyPr>
          <a:lstStyle/>
          <a:p>
            <a:pPr algn="l" eaLnBrk="1" hangingPunct="1">
              <a:spcAft>
                <a:spcPct val="40000"/>
              </a:spcAft>
              <a:buFont typeface="Symbol" panose="05050102010706020507" pitchFamily="18" charset="2"/>
              <a:buNone/>
            </a:pPr>
            <a:r>
              <a:rPr lang="en-US" altLang="ja-JP" b="1" dirty="0">
                <a:solidFill>
                  <a:srgbClr val="CA0C00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Purpose of Visual Marketing</a:t>
            </a:r>
            <a:r>
              <a:rPr lang="en-US" altLang="ja-JP" b="1" dirty="0">
                <a:solidFill>
                  <a:srgbClr val="CA0C0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:  </a:t>
            </a:r>
          </a:p>
          <a:p>
            <a:pPr algn="l" eaLnBrk="1" hangingPunct="1">
              <a:spcAft>
                <a:spcPct val="40000"/>
              </a:spcAft>
              <a:buFont typeface="Symbol" panose="05050102010706020507" pitchFamily="18" charset="2"/>
              <a:buNone/>
            </a:pPr>
            <a:r>
              <a:rPr lang="en-US" altLang="ja-JP" b="1" dirty="0">
                <a:solidFill>
                  <a:srgbClr val="CA0C0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The Goal is to:</a:t>
            </a:r>
          </a:p>
          <a:p>
            <a:pPr algn="l" eaLnBrk="1" hangingPunct="1">
              <a:spcAft>
                <a:spcPct val="40000"/>
              </a:spcAft>
              <a:buFont typeface="Symbol" panose="05050102010706020507" pitchFamily="18" charset="2"/>
              <a:buAutoNum type="arabicPeriod"/>
            </a:pPr>
            <a:r>
              <a:rPr lang="en-US" altLang="ja-JP" dirty="0">
                <a:solidFill>
                  <a:schemeClr val="tx1">
                    <a:lumMod val="50000"/>
                  </a:schemeClr>
                </a:solidFill>
                <a:latin typeface="Verdana" panose="020B0604030504040204" pitchFamily="34" charset="0"/>
                <a:ea typeface="MS PGothic" panose="020B0600070205080204" pitchFamily="34" charset="-128"/>
                <a:cs typeface="Times New Roman" panose="02020603050405020304" pitchFamily="18" charset="0"/>
              </a:rPr>
              <a:t>Attract Shoppers to Increase Sales</a:t>
            </a:r>
          </a:p>
          <a:p>
            <a:pPr algn="l" eaLnBrk="1" hangingPunct="1">
              <a:spcAft>
                <a:spcPct val="40000"/>
              </a:spcAft>
              <a:buFont typeface="Symbol" panose="05050102010706020507" pitchFamily="18" charset="2"/>
              <a:buAutoNum type="arabicPeriod"/>
            </a:pPr>
            <a:r>
              <a:rPr lang="en-US" altLang="ja-JP" dirty="0">
                <a:solidFill>
                  <a:schemeClr val="tx1">
                    <a:lumMod val="50000"/>
                  </a:schemeClr>
                </a:solidFill>
                <a:latin typeface="Verdana" panose="020B0604030504040204" pitchFamily="34" charset="0"/>
                <a:ea typeface="MS PGothic" panose="020B0600070205080204" pitchFamily="34" charset="-128"/>
                <a:cs typeface="Times New Roman" panose="02020603050405020304" pitchFamily="18" charset="0"/>
              </a:rPr>
              <a:t>Create a brand identity</a:t>
            </a:r>
            <a:endParaRPr lang="en-US" altLang="ja-JP" dirty="0">
              <a:solidFill>
                <a:schemeClr val="tx1">
                  <a:lumMod val="50000"/>
                </a:schemeClr>
              </a:solidFill>
              <a:latin typeface="Verdana" panose="020B0604030504040204" pitchFamily="34" charset="0"/>
              <a:ea typeface="MS PGothic" panose="020B0600070205080204" pitchFamily="34" charset="-128"/>
            </a:endParaRPr>
          </a:p>
        </p:txBody>
      </p:sp>
      <p:pic>
        <p:nvPicPr>
          <p:cNvPr id="1026" name="Picture 2" descr="Merchandising: 3 Fresh Tips for Creative Window Displays">
            <a:extLst>
              <a:ext uri="{FF2B5EF4-FFF2-40B4-BE49-F238E27FC236}">
                <a16:creationId xmlns:a16="http://schemas.microsoft.com/office/drawing/2014/main" id="{E3A276A1-FE4A-4F15-AF64-C823D1098A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2543" y="2210455"/>
            <a:ext cx="5750774" cy="2852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9106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3" grpId="0" build="p" autoUpdateAnimBg="0" advAuto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 wrap="square" anchor="ctr">
            <a:normAutofit/>
          </a:bodyPr>
          <a:lstStyle/>
          <a:p>
            <a:r>
              <a:rPr dirty="0">
                <a:solidFill>
                  <a:schemeClr val="tx1">
                    <a:lumMod val="10000"/>
                  </a:schemeClr>
                </a:solidFill>
              </a:rPr>
              <a:t>Importance of Visual Merchandising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7250" y="1200151"/>
            <a:ext cx="4019550" cy="3394472"/>
          </a:xfrm>
        </p:spPr>
        <p:txBody>
          <a:bodyPr wrap="square" anchor="t">
            <a:normAutofit/>
          </a:bodyPr>
          <a:lstStyle/>
          <a:p>
            <a:pPr marL="114300" indent="0">
              <a:spcAft>
                <a:spcPts val="600"/>
              </a:spcAft>
              <a:buNone/>
            </a:pPr>
            <a:r>
              <a:rPr dirty="0">
                <a:solidFill>
                  <a:schemeClr val="tx1">
                    <a:lumMod val="10000"/>
                  </a:schemeClr>
                </a:solidFill>
              </a:rPr>
              <a:t>Why It Matters:</a:t>
            </a:r>
            <a:endParaRPr lang="en-US" dirty="0">
              <a:solidFill>
                <a:schemeClr val="tx1">
                  <a:lumMod val="10000"/>
                </a:schemeClr>
              </a:solidFill>
            </a:endParaRPr>
          </a:p>
          <a:p>
            <a:pPr>
              <a:spcAft>
                <a:spcPts val="600"/>
              </a:spcAft>
            </a:pPr>
            <a:r>
              <a:rPr dirty="0">
                <a:solidFill>
                  <a:schemeClr val="tx1">
                    <a:lumMod val="10000"/>
                  </a:schemeClr>
                </a:solidFill>
              </a:rPr>
              <a:t>• Increases customer engagement</a:t>
            </a:r>
            <a:endParaRPr lang="en-US" dirty="0">
              <a:solidFill>
                <a:schemeClr val="tx1">
                  <a:lumMod val="10000"/>
                </a:schemeClr>
              </a:solidFill>
            </a:endParaRPr>
          </a:p>
          <a:p>
            <a:pPr>
              <a:spcAft>
                <a:spcPts val="600"/>
              </a:spcAft>
            </a:pPr>
            <a:r>
              <a:rPr dirty="0">
                <a:solidFill>
                  <a:schemeClr val="tx1">
                    <a:lumMod val="10000"/>
                  </a:schemeClr>
                </a:solidFill>
              </a:rPr>
              <a:t>• Boosts sales and revenue</a:t>
            </a:r>
            <a:endParaRPr lang="en-US" dirty="0">
              <a:solidFill>
                <a:schemeClr val="tx1">
                  <a:lumMod val="10000"/>
                </a:schemeClr>
              </a:solidFill>
            </a:endParaRPr>
          </a:p>
          <a:p>
            <a:pPr>
              <a:spcAft>
                <a:spcPts val="600"/>
              </a:spcAft>
            </a:pPr>
            <a:r>
              <a:rPr dirty="0">
                <a:solidFill>
                  <a:schemeClr val="tx1">
                    <a:lumMod val="10000"/>
                  </a:schemeClr>
                </a:solidFill>
              </a:rPr>
              <a:t>• Differentiates your brand from competitors</a:t>
            </a:r>
            <a:endParaRPr lang="en-US" dirty="0">
              <a:solidFill>
                <a:schemeClr val="tx1">
                  <a:lumMod val="10000"/>
                </a:schemeClr>
              </a:solidFill>
            </a:endParaRPr>
          </a:p>
          <a:p>
            <a:pPr>
              <a:spcAft>
                <a:spcPts val="600"/>
              </a:spcAft>
            </a:pPr>
            <a:r>
              <a:rPr dirty="0">
                <a:solidFill>
                  <a:schemeClr val="tx1">
                    <a:lumMod val="10000"/>
                  </a:schemeClr>
                </a:solidFill>
              </a:rPr>
              <a:t>• Enhances store atmosphere</a:t>
            </a:r>
            <a:endParaRPr lang="en-US" dirty="0">
              <a:solidFill>
                <a:schemeClr val="tx1">
                  <a:lumMod val="10000"/>
                </a:schemeClr>
              </a:solidFill>
            </a:endParaRPr>
          </a:p>
          <a:p>
            <a:pPr>
              <a:spcAft>
                <a:spcPts val="600"/>
              </a:spcAft>
            </a:pPr>
            <a:r>
              <a:rPr dirty="0">
                <a:solidFill>
                  <a:schemeClr val="tx1">
                    <a:lumMod val="10000"/>
                  </a:schemeClr>
                </a:solidFill>
              </a:rPr>
              <a:t>💡 65% of shoppers decide on purchases based on displays!</a:t>
            </a:r>
            <a:endParaRPr lang="en-US" dirty="0">
              <a:solidFill>
                <a:schemeClr val="tx1">
                  <a:lumMod val="10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2C31169-B567-6F43-72FC-BB8998AAF42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573" t="12766" r="16821" b="7992"/>
          <a:stretch>
            <a:fillRect/>
          </a:stretch>
        </p:blipFill>
        <p:spPr>
          <a:xfrm>
            <a:off x="217503" y="1200151"/>
            <a:ext cx="4536918" cy="30361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0B2E279-1E0A-41B6-8AD3-8ED1F966A0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chemeClr val="tx1">
                    <a:lumMod val="10000"/>
                  </a:schemeClr>
                </a:solidFill>
              </a:rPr>
              <a:t>Assignment:  </a:t>
            </a:r>
            <a:br>
              <a:rPr lang="en-US" dirty="0">
                <a:solidFill>
                  <a:schemeClr val="tx1">
                    <a:lumMod val="10000"/>
                  </a:schemeClr>
                </a:solidFill>
              </a:rPr>
            </a:br>
            <a:r>
              <a:rPr lang="en-US" dirty="0">
                <a:solidFill>
                  <a:schemeClr val="tx1">
                    <a:lumMod val="10000"/>
                  </a:schemeClr>
                </a:solidFill>
              </a:rPr>
              <a:t>Complete the ED Puzzle in Google Classroom.  Fill in your notes for </a:t>
            </a:r>
            <a:r>
              <a:rPr lang="en-US" sz="1800" dirty="0">
                <a:solidFill>
                  <a:schemeClr val="tx1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br>
              <a:rPr lang="en-US" sz="1800" dirty="0">
                <a:solidFill>
                  <a:schemeClr val="tx1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1800" b="1" i="1" dirty="0">
                <a:solidFill>
                  <a:schemeClr val="tx1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5 Elements of Visual Merchandising</a:t>
            </a:r>
            <a:r>
              <a:rPr lang="en-US" sz="1800" b="1" i="1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on Page 2</a:t>
            </a:r>
            <a:br>
              <a:rPr lang="en-US" sz="1800" dirty="0">
                <a:solidFill>
                  <a:schemeClr val="tx1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en-US" dirty="0">
              <a:solidFill>
                <a:schemeClr val="tx1">
                  <a:lumMod val="10000"/>
                </a:scheme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19E3D2-0F65-1C2A-CCE1-E5A6277FCFA8}"/>
              </a:ext>
            </a:extLst>
          </p:cNvPr>
          <p:cNvSpPr txBox="1">
            <a:spLocks/>
          </p:cNvSpPr>
          <p:nvPr/>
        </p:nvSpPr>
        <p:spPr>
          <a:xfrm>
            <a:off x="802794" y="2399658"/>
            <a:ext cx="5386339" cy="8941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Exa"/>
              <a:buNone/>
              <a:defRPr sz="24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Exa"/>
              <a:buNone/>
              <a:defRPr sz="2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Exa"/>
              <a:buNone/>
              <a:defRPr sz="2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Exa"/>
              <a:buNone/>
              <a:defRPr sz="2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Exa"/>
              <a:buNone/>
              <a:defRPr sz="2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Exa"/>
              <a:buNone/>
              <a:defRPr sz="2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Exa"/>
              <a:buNone/>
              <a:defRPr sz="2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Exa"/>
              <a:buNone/>
              <a:defRPr sz="2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Exa"/>
              <a:buNone/>
              <a:defRPr sz="2800" b="0" i="0" u="none" strike="noStrike" cap="none">
                <a:solidFill>
                  <a:schemeClr val="dk1"/>
                </a:solidFill>
                <a:latin typeface="Lexend Exa"/>
                <a:ea typeface="Lexend Exa"/>
                <a:cs typeface="Lexend Exa"/>
                <a:sym typeface="Lexend Exa"/>
              </a:defRPr>
            </a:lvl9pPr>
          </a:lstStyle>
          <a:p>
            <a:r>
              <a:rPr lang="en-US" dirty="0">
                <a:solidFill>
                  <a:schemeClr val="tx1">
                    <a:lumMod val="25000"/>
                  </a:schemeClr>
                </a:solidFill>
              </a:rPr>
              <a:t>Check to see if Mrs. Vetter Signed </a:t>
            </a:r>
            <a:br>
              <a:rPr lang="en-US" dirty="0">
                <a:solidFill>
                  <a:schemeClr val="tx1">
                    <a:lumMod val="25000"/>
                  </a:schemeClr>
                </a:solidFill>
              </a:rPr>
            </a:br>
            <a:r>
              <a:rPr lang="en-US" dirty="0">
                <a:solidFill>
                  <a:schemeClr val="tx1">
                    <a:lumMod val="25000"/>
                  </a:schemeClr>
                </a:solidFill>
              </a:rPr>
              <a:t>your notes before we proceed.</a:t>
            </a:r>
            <a:br>
              <a:rPr lang="en-US" dirty="0">
                <a:solidFill>
                  <a:schemeClr val="tx1">
                    <a:lumMod val="25000"/>
                  </a:schemeClr>
                </a:solidFill>
              </a:rPr>
            </a:br>
            <a:r>
              <a:rPr lang="en-US" dirty="0">
                <a:solidFill>
                  <a:schemeClr val="tx1">
                    <a:lumMod val="25000"/>
                  </a:schemeClr>
                </a:solidFill>
              </a:rPr>
              <a:t>No points if not signed for note packet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pic>
        <p:nvPicPr>
          <p:cNvPr id="1026" name="Picture 2" descr="Note Check Icon Stock Vector (Royalty Free) 749916451 | Shutterstock">
            <a:extLst>
              <a:ext uri="{FF2B5EF4-FFF2-40B4-BE49-F238E27FC236}">
                <a16:creationId xmlns:a16="http://schemas.microsoft.com/office/drawing/2014/main" id="{2534CFB6-0237-8E6D-EFDE-DBE6D1D01C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BFCFF"/>
              </a:clrFrom>
              <a:clrTo>
                <a:srgbClr val="FBFC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95"/>
          <a:stretch/>
        </p:blipFill>
        <p:spPr bwMode="auto">
          <a:xfrm>
            <a:off x="5896050" y="1921809"/>
            <a:ext cx="3397100" cy="3221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4675738"/>
      </p:ext>
    </p:extLst>
  </p:cSld>
  <p:clrMapOvr>
    <a:masterClrMapping/>
  </p:clrMapOvr>
</p:sld>
</file>

<file path=ppt/theme/theme1.xml><?xml version="1.0" encoding="utf-8"?>
<a:theme xmlns:a="http://schemas.openxmlformats.org/drawingml/2006/main" name="Social Media Branding Guidelines by Slidesgo">
  <a:themeElements>
    <a:clrScheme name="Simple Light">
      <a:dk1>
        <a:srgbClr val="FAFAFA"/>
      </a:dk1>
      <a:lt1>
        <a:srgbClr val="FF9767"/>
      </a:lt1>
      <a:dk2>
        <a:srgbClr val="FFE180"/>
      </a:dk2>
      <a:lt2>
        <a:srgbClr val="87DBDD"/>
      </a:lt2>
      <a:accent1>
        <a:srgbClr val="FF2C68"/>
      </a:accent1>
      <a:accent2>
        <a:srgbClr val="FAFAFA"/>
      </a:accent2>
      <a:accent3>
        <a:srgbClr val="FF9767"/>
      </a:accent3>
      <a:accent4>
        <a:srgbClr val="FFE180"/>
      </a:accent4>
      <a:accent5>
        <a:srgbClr val="87DBDD"/>
      </a:accent5>
      <a:accent6>
        <a:srgbClr val="FF2C68"/>
      </a:accent6>
      <a:hlink>
        <a:srgbClr val="FAFAF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webextensions/_rels/webextension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webextensions/webextension1.xml><?xml version="1.0" encoding="utf-8"?>
<we:webextension xmlns:we="http://schemas.microsoft.com/office/webextensions/webextension/2010/11" id="{0A5B5935-12A9-42A3-BCB4-077C3797CCF0}">
  <we:reference id="wa104218073" version="2.1.0.0" store="en-US" storeType="OMEX"/>
  <we:alternateReferences>
    <we:reference id="wa104218073" version="2.1.0.0" store="wa104218073" storeType="OMEX"/>
  </we:alternateReferences>
  <we:properties>
    <we:property name="appSlideData" value="{&quot;slideId&quot;:357,&quot;confidenceLevel&quot;:2}"/>
    <we:property name="url" value="&quot;multiple_choice_poll/Gj9PeiRjhMeSMEJj0aqoj&quot;"/>
  </we:properties>
  <we:bindings/>
  <we:snapshot xmlns:r="http://schemas.openxmlformats.org/officeDocument/2006/relationships" r:embed="rId1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5977</TotalTime>
  <Words>1427</Words>
  <Application>Microsoft Office PowerPoint</Application>
  <PresentationFormat>On-screen Show (16:9)</PresentationFormat>
  <Paragraphs>177</Paragraphs>
  <Slides>38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7" baseType="lpstr">
      <vt:lpstr>Verdana</vt:lpstr>
      <vt:lpstr>Lexend Exa</vt:lpstr>
      <vt:lpstr>Symbol</vt:lpstr>
      <vt:lpstr>Google Sans</vt:lpstr>
      <vt:lpstr>Webdings</vt:lpstr>
      <vt:lpstr>Arial</vt:lpstr>
      <vt:lpstr>Times New Roman</vt:lpstr>
      <vt:lpstr>Barlow</vt:lpstr>
      <vt:lpstr>Social Media Branding Guidelines by Slidesgo</vt:lpstr>
      <vt:lpstr>Visual Merchandising</vt:lpstr>
      <vt:lpstr>PowerPoint Presentation</vt:lpstr>
      <vt:lpstr>PowerPoint Presentation</vt:lpstr>
      <vt:lpstr>Why is what you see important?</vt:lpstr>
      <vt:lpstr>PowerPoint Presentation</vt:lpstr>
      <vt:lpstr>PowerPoint Presentation</vt:lpstr>
      <vt:lpstr>PowerPoint Presentation</vt:lpstr>
      <vt:lpstr>Importance of Visual Merchandising</vt:lpstr>
      <vt:lpstr>Assignment:   Complete the ED Puzzle in Google Classroom.  Fill in your notes for   5 Elements of Visual Merchandising on Page 2 </vt:lpstr>
      <vt:lpstr>PowerPoint Presentation</vt:lpstr>
      <vt:lpstr>Elements of Visual Merchandising</vt:lpstr>
      <vt:lpstr>Type of Visual Merchandising</vt:lpstr>
      <vt:lpstr>Type of Visual Merchandising</vt:lpstr>
      <vt:lpstr>Type of Visual Merchandising</vt:lpstr>
      <vt:lpstr>PowerPoint Presentation</vt:lpstr>
      <vt:lpstr>PowerPoint Presentation</vt:lpstr>
      <vt:lpstr>Graphics Continued</vt:lpstr>
      <vt:lpstr>PowerPoint Presentation</vt:lpstr>
      <vt:lpstr>PowerPoint Presentation</vt:lpstr>
      <vt:lpstr>PowerPoint Presentation</vt:lpstr>
      <vt:lpstr>PowerPoint Presentation</vt:lpstr>
      <vt:lpstr>Visual Merchandiser </vt:lpstr>
      <vt:lpstr>PowerPoint Presentation</vt:lpstr>
      <vt:lpstr>Spaces to Apply Visual Merchandising</vt:lpstr>
      <vt:lpstr>1. storefront X exterior elements of a business used to attract customers and tell who you are and what you sell  </vt:lpstr>
      <vt:lpstr>PowerPoint Presentation</vt:lpstr>
      <vt:lpstr>PowerPoint Presentation</vt:lpstr>
      <vt:lpstr>Store Interior:  the visual aspects of the inside of your store that make a good selling atmosphere and that are designed around a target customer </vt:lpstr>
      <vt:lpstr>PowerPoint Presentation</vt:lpstr>
      <vt:lpstr>PowerPoint Presentation</vt:lpstr>
      <vt:lpstr>PowerPoint Presentation</vt:lpstr>
      <vt:lpstr>Interior Displays:  creative, innovative, or well-organized ways to showcase your products with stands/display cases  </vt:lpstr>
      <vt:lpstr>PowerPoint Presentation</vt:lpstr>
      <vt:lpstr>Store layout X ways a store uses floor space to facilitate and promote sales and serve customers.  </vt:lpstr>
      <vt:lpstr>2. Store Layout: the ways the store uses floor space to facilitate and promote sales  </vt:lpstr>
      <vt:lpstr>PowerPoint Presentation</vt:lpstr>
      <vt:lpstr>PowerPoint Presentation</vt:lpstr>
      <vt:lpstr>Marketing and the Marketing Concept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Visual Merchandising</dc:title>
  <dc:creator>Cassie Vetter</dc:creator>
  <cp:lastModifiedBy>Cassie Vetter</cp:lastModifiedBy>
  <cp:revision>42</cp:revision>
  <dcterms:modified xsi:type="dcterms:W3CDTF">2025-09-08T12:38:50Z</dcterms:modified>
</cp:coreProperties>
</file>